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9" r:id="rId5"/>
    <p:sldId id="260" r:id="rId6"/>
    <p:sldId id="268" r:id="rId7"/>
    <p:sldId id="257" r:id="rId8"/>
    <p:sldId id="261" r:id="rId9"/>
    <p:sldId id="263" r:id="rId10"/>
    <p:sldId id="262" r:id="rId11"/>
    <p:sldId id="264" r:id="rId12"/>
    <p:sldId id="271" r:id="rId13"/>
    <p:sldId id="274" r:id="rId14"/>
    <p:sldId id="275" r:id="rId15"/>
    <p:sldId id="272" r:id="rId16"/>
    <p:sldId id="265" r:id="rId17"/>
    <p:sldId id="270" r:id="rId18"/>
    <p:sldId id="267" r:id="rId19"/>
    <p:sldId id="266" r:id="rId20"/>
    <p:sldId id="276" r:id="rId21"/>
    <p:sldId id="277" r:id="rId22"/>
    <p:sldId id="278" r:id="rId23"/>
    <p:sldId id="279" r:id="rId24"/>
    <p:sldId id="281" r:id="rId25"/>
    <p:sldId id="269" r:id="rId26"/>
    <p:sldId id="280" r:id="rId27"/>
    <p:sldId id="258" r:id="rId28"/>
  </p:sldIdLst>
  <p:sldSz cx="12192000" cy="6858000"/>
  <p:notesSz cx="6797675" cy="9926638"/>
  <p:embeddedFontLs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5BF52-F877-420C-9910-71648C76822B}" v="4" dt="2023-09-25T12:48:3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37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Volný tvar: obrazec 328">
            <a:extLst>
              <a:ext uri="{FF2B5EF4-FFF2-40B4-BE49-F238E27FC236}">
                <a16:creationId xmlns:a16="http://schemas.microsoft.com/office/drawing/2014/main" id="{72B1FD33-F3DE-4948-9B57-EB877B8B4832}"/>
              </a:ext>
            </a:extLst>
          </p:cNvPr>
          <p:cNvSpPr/>
          <p:nvPr/>
        </p:nvSpPr>
        <p:spPr>
          <a:xfrm>
            <a:off x="0" y="0"/>
            <a:ext cx="12192000" cy="572815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>
                  <a:lumMod val="84000"/>
                  <a:lumOff val="16000"/>
                </a:srgbClr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3621115"/>
            <a:ext cx="6588351" cy="664797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4895319"/>
            <a:ext cx="10833100" cy="2215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 | funkce prezentujícího</a:t>
            </a:r>
          </a:p>
        </p:txBody>
      </p:sp>
      <p:grpSp>
        <p:nvGrpSpPr>
          <p:cNvPr id="1105" name="Skupina 4">
            <a:extLst>
              <a:ext uri="{FF2B5EF4-FFF2-40B4-BE49-F238E27FC236}">
                <a16:creationId xmlns:a16="http://schemas.microsoft.com/office/drawing/2014/main" id="{676DB37A-07FD-4BDD-9CE5-19979EC97586}"/>
              </a:ext>
            </a:extLst>
          </p:cNvPr>
          <p:cNvGrpSpPr/>
          <p:nvPr/>
        </p:nvGrpSpPr>
        <p:grpSpPr>
          <a:xfrm>
            <a:off x="982662" y="734207"/>
            <a:ext cx="2537577" cy="664797"/>
            <a:chOff x="9328150" y="384175"/>
            <a:chExt cx="2484438" cy="650876"/>
          </a:xfrm>
          <a:solidFill>
            <a:schemeClr val="bg1"/>
          </a:solidFill>
        </p:grpSpPr>
        <p:sp>
          <p:nvSpPr>
            <p:cNvPr id="1106" name="Freeform 503">
              <a:extLst>
                <a:ext uri="{FF2B5EF4-FFF2-40B4-BE49-F238E27FC236}">
                  <a16:creationId xmlns:a16="http://schemas.microsoft.com/office/drawing/2014/main" id="{84BCB5A2-F3E3-4794-B166-CBE6D6CE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0688" y="506413"/>
              <a:ext cx="147638" cy="207963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7" name="Freeform 504">
              <a:extLst>
                <a:ext uri="{FF2B5EF4-FFF2-40B4-BE49-F238E27FC236}">
                  <a16:creationId xmlns:a16="http://schemas.microsoft.com/office/drawing/2014/main" id="{6872D96A-1BC3-45F8-8DFD-8DECFEB82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600075"/>
              <a:ext cx="90488" cy="114300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8" name="Freeform 505">
              <a:extLst>
                <a:ext uri="{FF2B5EF4-FFF2-40B4-BE49-F238E27FC236}">
                  <a16:creationId xmlns:a16="http://schemas.microsoft.com/office/drawing/2014/main" id="{B7309DA7-1032-457B-A002-51D17C19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150" y="600075"/>
              <a:ext cx="73025" cy="114300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9" name="Freeform 506">
              <a:extLst>
                <a:ext uri="{FF2B5EF4-FFF2-40B4-BE49-F238E27FC236}">
                  <a16:creationId xmlns:a16="http://schemas.microsoft.com/office/drawing/2014/main" id="{CDF7984D-21EA-44CA-8F2D-0372F249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536575"/>
              <a:ext cx="123825" cy="174625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0" name="Freeform 507">
              <a:extLst>
                <a:ext uri="{FF2B5EF4-FFF2-40B4-BE49-F238E27FC236}">
                  <a16:creationId xmlns:a16="http://schemas.microsoft.com/office/drawing/2014/main" id="{EF639ADF-5531-4DDA-B771-CD3842F55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3288" y="544513"/>
              <a:ext cx="98425" cy="169863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1" name="Freeform 508">
              <a:extLst>
                <a:ext uri="{FF2B5EF4-FFF2-40B4-BE49-F238E27FC236}">
                  <a16:creationId xmlns:a16="http://schemas.microsoft.com/office/drawing/2014/main" id="{B853AB55-92A6-4CAC-9CEF-ACCB7C0D2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6800" y="544513"/>
              <a:ext cx="74613" cy="169863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2" name="Freeform 509">
              <a:extLst>
                <a:ext uri="{FF2B5EF4-FFF2-40B4-BE49-F238E27FC236}">
                  <a16:creationId xmlns:a16="http://schemas.microsoft.com/office/drawing/2014/main" id="{0E1ADE1B-958F-4476-9504-C55CEFD8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53657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3" name="Freeform 510">
              <a:extLst>
                <a:ext uri="{FF2B5EF4-FFF2-40B4-BE49-F238E27FC236}">
                  <a16:creationId xmlns:a16="http://schemas.microsoft.com/office/drawing/2014/main" id="{FDDEAF33-2459-4E78-BC24-75234A6E5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6350" y="600075"/>
              <a:ext cx="107950" cy="114300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4" name="Freeform 511">
              <a:extLst>
                <a:ext uri="{FF2B5EF4-FFF2-40B4-BE49-F238E27FC236}">
                  <a16:creationId xmlns:a16="http://schemas.microsoft.com/office/drawing/2014/main" id="{B837EB87-5196-4F10-9DAB-C2044496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536575"/>
              <a:ext cx="55563" cy="174625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5" name="Freeform 512">
              <a:extLst>
                <a:ext uri="{FF2B5EF4-FFF2-40B4-BE49-F238E27FC236}">
                  <a16:creationId xmlns:a16="http://schemas.microsoft.com/office/drawing/2014/main" id="{8E2B6F0B-1DD4-40FF-84A9-3123A576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088" y="600075"/>
              <a:ext cx="122238" cy="111125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6" name="Freeform 513">
              <a:extLst>
                <a:ext uri="{FF2B5EF4-FFF2-40B4-BE49-F238E27FC236}">
                  <a16:creationId xmlns:a16="http://schemas.microsoft.com/office/drawing/2014/main" id="{A7466D9D-34DB-4A97-BF50-87408EB00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7025" y="544513"/>
              <a:ext cx="55563" cy="166688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7" name="Freeform 514">
              <a:extLst>
                <a:ext uri="{FF2B5EF4-FFF2-40B4-BE49-F238E27FC236}">
                  <a16:creationId xmlns:a16="http://schemas.microsoft.com/office/drawing/2014/main" id="{C5C92709-CC87-472D-BC3F-051A2ACA2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7513" y="787400"/>
              <a:ext cx="55563" cy="157163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8" name="Freeform 515">
              <a:extLst>
                <a:ext uri="{FF2B5EF4-FFF2-40B4-BE49-F238E27FC236}">
                  <a16:creationId xmlns:a16="http://schemas.microsoft.com/office/drawing/2014/main" id="{65FE25C3-4996-49A4-A2ED-AB5AD446F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835025"/>
              <a:ext cx="122238" cy="109538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9" name="Freeform 516">
              <a:extLst>
                <a:ext uri="{FF2B5EF4-FFF2-40B4-BE49-F238E27FC236}">
                  <a16:creationId xmlns:a16="http://schemas.microsoft.com/office/drawing/2014/main" id="{40A1C4FD-E865-441C-BD5C-A02621D1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0713" y="835025"/>
              <a:ext cx="73025" cy="112713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0" name="Freeform 517">
              <a:extLst>
                <a:ext uri="{FF2B5EF4-FFF2-40B4-BE49-F238E27FC236}">
                  <a16:creationId xmlns:a16="http://schemas.microsoft.com/office/drawing/2014/main" id="{BBB99343-E00A-4631-AAD4-62F2C7445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3263" y="833438"/>
              <a:ext cx="117475" cy="169863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1" name="Freeform 518">
              <a:extLst>
                <a:ext uri="{FF2B5EF4-FFF2-40B4-BE49-F238E27FC236}">
                  <a16:creationId xmlns:a16="http://schemas.microsoft.com/office/drawing/2014/main" id="{56312A48-10B3-4F75-8CF3-41E985EAF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2" name="Freeform 519">
              <a:extLst>
                <a:ext uri="{FF2B5EF4-FFF2-40B4-BE49-F238E27FC236}">
                  <a16:creationId xmlns:a16="http://schemas.microsoft.com/office/drawing/2014/main" id="{A8FDB43F-1A47-45B4-889B-3653591C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13" y="77152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3" name="Freeform 520">
              <a:extLst>
                <a:ext uri="{FF2B5EF4-FFF2-40B4-BE49-F238E27FC236}">
                  <a16:creationId xmlns:a16="http://schemas.microsoft.com/office/drawing/2014/main" id="{A10FDFF9-AE9C-4851-8FC0-02F48C709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835025"/>
              <a:ext cx="92075" cy="112713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4" name="Freeform 521">
              <a:extLst>
                <a:ext uri="{FF2B5EF4-FFF2-40B4-BE49-F238E27FC236}">
                  <a16:creationId xmlns:a16="http://schemas.microsoft.com/office/drawing/2014/main" id="{FE652219-8303-4DB6-8B17-E1C194A43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6813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5" name="Freeform 522">
              <a:extLst>
                <a:ext uri="{FF2B5EF4-FFF2-40B4-BE49-F238E27FC236}">
                  <a16:creationId xmlns:a16="http://schemas.microsoft.com/office/drawing/2014/main" id="{4E6A04B4-D00E-4727-ACAE-91B050E69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542925"/>
              <a:ext cx="366713" cy="407988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6" name="Freeform 523">
              <a:extLst>
                <a:ext uri="{FF2B5EF4-FFF2-40B4-BE49-F238E27FC236}">
                  <a16:creationId xmlns:a16="http://schemas.microsoft.com/office/drawing/2014/main" id="{2F439928-EE5F-4F69-A981-6E28512B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42925"/>
              <a:ext cx="252413" cy="407988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7" name="Freeform 524">
              <a:extLst>
                <a:ext uri="{FF2B5EF4-FFF2-40B4-BE49-F238E27FC236}">
                  <a16:creationId xmlns:a16="http://schemas.microsoft.com/office/drawing/2014/main" id="{F91D912E-3103-4973-9408-2E6FE400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552450"/>
              <a:ext cx="173038" cy="390525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8" name="Rectangle 525">
              <a:extLst>
                <a:ext uri="{FF2B5EF4-FFF2-40B4-BE49-F238E27FC236}">
                  <a16:creationId xmlns:a16="http://schemas.microsoft.com/office/drawing/2014/main" id="{F8CA8718-3C53-4A1B-944F-03787DB10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900" y="468313"/>
              <a:ext cx="15875" cy="566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9" name="Freeform 526">
              <a:extLst>
                <a:ext uri="{FF2B5EF4-FFF2-40B4-BE49-F238E27FC236}">
                  <a16:creationId xmlns:a16="http://schemas.microsoft.com/office/drawing/2014/main" id="{4A02F169-DA5A-416F-BF11-DD342E08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84175"/>
              <a:ext cx="284163" cy="122238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0" name="Freeform 527">
              <a:extLst>
                <a:ext uri="{FF2B5EF4-FFF2-40B4-BE49-F238E27FC236}">
                  <a16:creationId xmlns:a16="http://schemas.microsoft.com/office/drawing/2014/main" id="{10BB4014-33CE-4F5C-9BCD-7A63BFC7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384175"/>
              <a:ext cx="285750" cy="122238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4" name="Group 135">
            <a:extLst>
              <a:ext uri="{FF2B5EF4-FFF2-40B4-BE49-F238E27FC236}">
                <a16:creationId xmlns:a16="http://schemas.microsoft.com/office/drawing/2014/main" id="{A7A9AE90-C947-D865-642A-57BA06650857}"/>
              </a:ext>
            </a:extLst>
          </p:cNvPr>
          <p:cNvGrpSpPr/>
          <p:nvPr/>
        </p:nvGrpSpPr>
        <p:grpSpPr>
          <a:xfrm>
            <a:off x="982663" y="6118225"/>
            <a:ext cx="10833100" cy="365126"/>
            <a:chOff x="982663" y="6086476"/>
            <a:chExt cx="10833100" cy="3651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C93D4B-DD2F-C15E-6741-1B99C4E8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124C59-71C3-ABF3-2F3B-C8F6C9D43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1EAC29-9CAD-C8BB-DE47-71E557185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881A76-D2AA-E5C5-1365-52FE58185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76BE57-B170-5789-63D8-D33A9A20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42AE110-05E8-2C40-8927-5E7A21C5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BCCA4A5-B248-E518-469C-1C5C5957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3734C9E-D047-B83A-5D81-10BEDE2B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88F457-06E8-BEDB-1898-0B4FDD337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7A8B24C-3468-1670-3972-CA0E6460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D87DC2D-CA3A-1F82-7616-9C629F93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26D432D-FB82-A772-B382-E0C0C0BE5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C87C0FC-0FD7-E4D9-4367-349E59EC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A71DC0C-A867-2CF1-2485-83B02F63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9FDB403-68E3-7D18-04E6-59EC5BEC1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2400655-E8CF-BFA8-EFE2-736BB704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885BC93-39A9-8362-53FF-5A5127C5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A3C6B11-4EB6-E49A-B483-3E1C0770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460758A-E75F-E7C4-A401-7F4276F3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481D72F-4CD5-4767-39AC-10A0E350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AAD3BD8-B788-274A-8203-4AB5E26C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ADD3097-CD85-2009-2DCA-6D6F587C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476AF87-B458-919F-D331-01A876BE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CDAC14E-46B0-B44E-A321-7EC9BCC51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865EF44-6638-91DE-FC3A-D7BDFDD9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C78D1C6-8A7E-817B-0C88-C4B79D29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68D6144-D694-3779-141A-20C6206B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9A8200D-D403-75B5-03C2-E99CCA1F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C9C533-3466-A143-81E3-80E5FBB0E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418CB0B-5A2D-591B-B9A4-A628A593D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086476"/>
              <a:ext cx="298450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DA7E9C2-45F3-5571-C328-585573FA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6BD7223-D02E-26BB-7BA9-9B776D97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2A4C51-F98F-E185-BDF0-3B1CB0BE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4D1FEE8-8014-C1C0-BD0C-A8BEF138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F51F84C-7CAA-A861-6FF3-5A531668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BC70A8A-8B5B-048B-405F-99667110C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7784BA5-6606-9ECE-D10A-BA48EFE9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DD20F24-90D3-72DA-0CC8-3AD5810F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1314C1D-8BAA-EB09-DCAD-3A0ACC70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76E9574B-AE64-DFC3-FC03-FD503AE8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AD5B2E6-3235-607C-BB9F-20956049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E415539-329C-D973-D817-F2E731AB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889DB7E-8AB3-0A0A-B3BC-D9E2EFC0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23014"/>
              <a:ext cx="298450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1B139C2-C382-A745-AC78-C392A0B3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B3B3625-63D5-D709-595E-8D39296F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1B6A678-19C0-FA1A-8DE2-EFD394AE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8A65D71-CCAF-7040-F399-177BE8520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9CA72069-4555-C8BE-A745-445EE59A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B588F65A-4769-B8B1-2067-410B96A6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97E597C0-E3EC-4B11-5FA4-161979BB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EAD0DA4-D8A7-4138-7BEA-A569CB3ED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DAF053F-133A-4002-B473-CB8ECBB2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FE085731-C6A6-42AB-62A5-06DFA5CF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BACD0E7F-30CE-8CDE-2D67-09FD0320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C864C4E0-6243-BE32-0F0B-91AE12A2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6233BCD-5FA2-1B09-CE0F-B6857DE1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1AB37A0D-9238-F3EF-FC55-18E0179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E645C75B-4B49-876E-9B8A-C628640C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E48660B-C3F1-9532-7AF4-893BF091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96F80942-4430-C310-8011-29F73D010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BFC48169-9C31-01E1-0029-0582C85C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585C6E5-CB2D-BEB5-4F6F-5B9D96AB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DD9C772-9711-F3B2-874A-2164A03A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203819E-B8E7-7D7C-1119-5EF83EFE9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2A4E4487-A43B-00FD-B1B9-F1C619A6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AA291681-5862-C7E9-AB3D-A25BD531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72" name="Zástupný text 71">
            <a:extLst>
              <a:ext uri="{FF2B5EF4-FFF2-40B4-BE49-F238E27FC236}">
                <a16:creationId xmlns:a16="http://schemas.microsoft.com/office/drawing/2014/main" id="{A648AD96-57F9-0A2C-C244-9C88EB7E59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2" y="5238750"/>
            <a:ext cx="6583365" cy="2232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Místo konání | Datum</a:t>
            </a:r>
          </a:p>
        </p:txBody>
      </p:sp>
    </p:spTree>
    <p:extLst>
      <p:ext uri="{BB962C8B-B14F-4D97-AF65-F5344CB8AC3E}">
        <p14:creationId xmlns:p14="http://schemas.microsoft.com/office/powerpoint/2010/main" val="28972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36D15971-AF1A-446A-AD90-8641E9CD3551}"/>
              </a:ext>
            </a:extLst>
          </p:cNvPr>
          <p:cNvSpPr/>
          <p:nvPr/>
        </p:nvSpPr>
        <p:spPr>
          <a:xfrm>
            <a:off x="0" y="1"/>
            <a:ext cx="12192000" cy="5732466"/>
          </a:xfrm>
          <a:custGeom>
            <a:avLst/>
            <a:gdLst>
              <a:gd name="connsiteX0" fmla="*/ 0 w 12192000"/>
              <a:gd name="connsiteY0" fmla="*/ 0 h 4222623"/>
              <a:gd name="connsiteX1" fmla="*/ 12192000 w 12192000"/>
              <a:gd name="connsiteY1" fmla="*/ 0 h 4222623"/>
              <a:gd name="connsiteX2" fmla="*/ 12192000 w 12192000"/>
              <a:gd name="connsiteY2" fmla="*/ 4222623 h 4222623"/>
              <a:gd name="connsiteX3" fmla="*/ 0 w 12192000"/>
              <a:gd name="connsiteY3" fmla="*/ 4222623 h 4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22623">
                <a:moveTo>
                  <a:pt x="0" y="0"/>
                </a:moveTo>
                <a:lnTo>
                  <a:pt x="12192000" y="0"/>
                </a:lnTo>
                <a:lnTo>
                  <a:pt x="12192000" y="4222623"/>
                </a:lnTo>
                <a:lnTo>
                  <a:pt x="0" y="422262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/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cs-CZ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3642673"/>
            <a:ext cx="6588351" cy="664797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4895319"/>
            <a:ext cx="6588351" cy="2215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 | funkce prezentujícího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6C6D96D-CB9C-44FE-8647-343DA0438AD7}"/>
              </a:ext>
            </a:extLst>
          </p:cNvPr>
          <p:cNvGrpSpPr/>
          <p:nvPr/>
        </p:nvGrpSpPr>
        <p:grpSpPr>
          <a:xfrm>
            <a:off x="982662" y="734207"/>
            <a:ext cx="2537577" cy="664797"/>
            <a:chOff x="9328150" y="384175"/>
            <a:chExt cx="2484438" cy="650876"/>
          </a:xfrm>
          <a:solidFill>
            <a:schemeClr val="bg1"/>
          </a:solidFill>
        </p:grpSpPr>
        <p:sp>
          <p:nvSpPr>
            <p:cNvPr id="536" name="Freeform 503">
              <a:extLst>
                <a:ext uri="{FF2B5EF4-FFF2-40B4-BE49-F238E27FC236}">
                  <a16:creationId xmlns:a16="http://schemas.microsoft.com/office/drawing/2014/main" id="{5B0D335C-6A11-49E3-BCAE-045C9A1EE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0688" y="506413"/>
              <a:ext cx="147638" cy="207963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7" name="Freeform 504">
              <a:extLst>
                <a:ext uri="{FF2B5EF4-FFF2-40B4-BE49-F238E27FC236}">
                  <a16:creationId xmlns:a16="http://schemas.microsoft.com/office/drawing/2014/main" id="{078DC034-1935-45D7-895F-15A143AC0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600075"/>
              <a:ext cx="90488" cy="114300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8" name="Freeform 505">
              <a:extLst>
                <a:ext uri="{FF2B5EF4-FFF2-40B4-BE49-F238E27FC236}">
                  <a16:creationId xmlns:a16="http://schemas.microsoft.com/office/drawing/2014/main" id="{CC799654-B13D-4C07-825E-A1BF61EB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150" y="600075"/>
              <a:ext cx="73025" cy="114300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9" name="Freeform 506">
              <a:extLst>
                <a:ext uri="{FF2B5EF4-FFF2-40B4-BE49-F238E27FC236}">
                  <a16:creationId xmlns:a16="http://schemas.microsoft.com/office/drawing/2014/main" id="{2DE60C47-37C4-4417-90EC-A6B38D223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536575"/>
              <a:ext cx="123825" cy="174625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0" name="Freeform 507">
              <a:extLst>
                <a:ext uri="{FF2B5EF4-FFF2-40B4-BE49-F238E27FC236}">
                  <a16:creationId xmlns:a16="http://schemas.microsoft.com/office/drawing/2014/main" id="{131B9275-CECA-4AD2-B1D1-47D560135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3288" y="544513"/>
              <a:ext cx="98425" cy="169863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1" name="Freeform 508">
              <a:extLst>
                <a:ext uri="{FF2B5EF4-FFF2-40B4-BE49-F238E27FC236}">
                  <a16:creationId xmlns:a16="http://schemas.microsoft.com/office/drawing/2014/main" id="{AEBD2BC2-18E9-4984-92E9-744A4A4F56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6800" y="544513"/>
              <a:ext cx="74613" cy="169863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2" name="Freeform 509">
              <a:extLst>
                <a:ext uri="{FF2B5EF4-FFF2-40B4-BE49-F238E27FC236}">
                  <a16:creationId xmlns:a16="http://schemas.microsoft.com/office/drawing/2014/main" id="{94262B3B-A5BB-4180-AA7A-38727FBF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53657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3" name="Freeform 510">
              <a:extLst>
                <a:ext uri="{FF2B5EF4-FFF2-40B4-BE49-F238E27FC236}">
                  <a16:creationId xmlns:a16="http://schemas.microsoft.com/office/drawing/2014/main" id="{9BA9595A-6603-4F07-955B-288298D92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6350" y="600075"/>
              <a:ext cx="107950" cy="114300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4" name="Freeform 511">
              <a:extLst>
                <a:ext uri="{FF2B5EF4-FFF2-40B4-BE49-F238E27FC236}">
                  <a16:creationId xmlns:a16="http://schemas.microsoft.com/office/drawing/2014/main" id="{B6AD64A1-689B-4FC8-9134-59C92664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536575"/>
              <a:ext cx="55563" cy="174625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5" name="Freeform 512">
              <a:extLst>
                <a:ext uri="{FF2B5EF4-FFF2-40B4-BE49-F238E27FC236}">
                  <a16:creationId xmlns:a16="http://schemas.microsoft.com/office/drawing/2014/main" id="{730FB9EF-3A8A-4E45-9D92-92688861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088" y="600075"/>
              <a:ext cx="122238" cy="111125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6" name="Freeform 513">
              <a:extLst>
                <a:ext uri="{FF2B5EF4-FFF2-40B4-BE49-F238E27FC236}">
                  <a16:creationId xmlns:a16="http://schemas.microsoft.com/office/drawing/2014/main" id="{72BA6E09-9B71-425E-8640-75B1333FD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7025" y="544513"/>
              <a:ext cx="55563" cy="166688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7" name="Freeform 514">
              <a:extLst>
                <a:ext uri="{FF2B5EF4-FFF2-40B4-BE49-F238E27FC236}">
                  <a16:creationId xmlns:a16="http://schemas.microsoft.com/office/drawing/2014/main" id="{DD8AEADF-BC38-433E-8DFE-EEB18C3E1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7513" y="787400"/>
              <a:ext cx="55563" cy="157163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8" name="Freeform 515">
              <a:extLst>
                <a:ext uri="{FF2B5EF4-FFF2-40B4-BE49-F238E27FC236}">
                  <a16:creationId xmlns:a16="http://schemas.microsoft.com/office/drawing/2014/main" id="{18369E98-D3E0-4342-B762-BD4BC8C7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835025"/>
              <a:ext cx="122238" cy="109538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9" name="Freeform 516">
              <a:extLst>
                <a:ext uri="{FF2B5EF4-FFF2-40B4-BE49-F238E27FC236}">
                  <a16:creationId xmlns:a16="http://schemas.microsoft.com/office/drawing/2014/main" id="{62B14052-E15D-4C85-B695-13B072B89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0713" y="835025"/>
              <a:ext cx="73025" cy="112713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0" name="Freeform 517">
              <a:extLst>
                <a:ext uri="{FF2B5EF4-FFF2-40B4-BE49-F238E27FC236}">
                  <a16:creationId xmlns:a16="http://schemas.microsoft.com/office/drawing/2014/main" id="{40D0D042-0AB7-4767-97D2-6696E1E1A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3263" y="833438"/>
              <a:ext cx="117475" cy="169863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1" name="Freeform 518">
              <a:extLst>
                <a:ext uri="{FF2B5EF4-FFF2-40B4-BE49-F238E27FC236}">
                  <a16:creationId xmlns:a16="http://schemas.microsoft.com/office/drawing/2014/main" id="{56BA0FC5-0FE2-4248-9851-85875BC4F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2" name="Freeform 519">
              <a:extLst>
                <a:ext uri="{FF2B5EF4-FFF2-40B4-BE49-F238E27FC236}">
                  <a16:creationId xmlns:a16="http://schemas.microsoft.com/office/drawing/2014/main" id="{4037CE7B-A7E4-4F28-8703-96DB319A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13" y="77152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3" name="Freeform 520">
              <a:extLst>
                <a:ext uri="{FF2B5EF4-FFF2-40B4-BE49-F238E27FC236}">
                  <a16:creationId xmlns:a16="http://schemas.microsoft.com/office/drawing/2014/main" id="{80B4E970-9190-42E5-B031-3A0A29702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835025"/>
              <a:ext cx="92075" cy="112713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4" name="Freeform 521">
              <a:extLst>
                <a:ext uri="{FF2B5EF4-FFF2-40B4-BE49-F238E27FC236}">
                  <a16:creationId xmlns:a16="http://schemas.microsoft.com/office/drawing/2014/main" id="{18807F8D-A0AB-4010-AF3F-2A97DA698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6813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5" name="Freeform 522">
              <a:extLst>
                <a:ext uri="{FF2B5EF4-FFF2-40B4-BE49-F238E27FC236}">
                  <a16:creationId xmlns:a16="http://schemas.microsoft.com/office/drawing/2014/main" id="{09D7928A-0EBD-4527-A770-704A3E8E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542925"/>
              <a:ext cx="366713" cy="407988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6" name="Freeform 523">
              <a:extLst>
                <a:ext uri="{FF2B5EF4-FFF2-40B4-BE49-F238E27FC236}">
                  <a16:creationId xmlns:a16="http://schemas.microsoft.com/office/drawing/2014/main" id="{42F562F8-17F6-4448-AD8C-1021B7DC0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42925"/>
              <a:ext cx="252413" cy="407988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7" name="Freeform 524">
              <a:extLst>
                <a:ext uri="{FF2B5EF4-FFF2-40B4-BE49-F238E27FC236}">
                  <a16:creationId xmlns:a16="http://schemas.microsoft.com/office/drawing/2014/main" id="{78170CD2-997D-4E31-8A79-453C4E4E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552450"/>
              <a:ext cx="173038" cy="390525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8" name="Rectangle 525">
              <a:extLst>
                <a:ext uri="{FF2B5EF4-FFF2-40B4-BE49-F238E27FC236}">
                  <a16:creationId xmlns:a16="http://schemas.microsoft.com/office/drawing/2014/main" id="{7FEB0941-9984-47B0-9236-25ED84661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900" y="468313"/>
              <a:ext cx="15875" cy="566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9" name="Freeform 526">
              <a:extLst>
                <a:ext uri="{FF2B5EF4-FFF2-40B4-BE49-F238E27FC236}">
                  <a16:creationId xmlns:a16="http://schemas.microsoft.com/office/drawing/2014/main" id="{68E1E763-C041-4A6A-AF36-013F564E6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84175"/>
              <a:ext cx="284163" cy="122238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0" name="Freeform 527">
              <a:extLst>
                <a:ext uri="{FF2B5EF4-FFF2-40B4-BE49-F238E27FC236}">
                  <a16:creationId xmlns:a16="http://schemas.microsoft.com/office/drawing/2014/main" id="{01496B53-BB2C-4862-B248-5E9EDE197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384175"/>
              <a:ext cx="285750" cy="122238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16424CD-94EB-4367-8BD2-68B02DFCC770}"/>
              </a:ext>
            </a:extLst>
          </p:cNvPr>
          <p:cNvSpPr>
            <a:spLocks/>
          </p:cNvSpPr>
          <p:nvPr/>
        </p:nvSpPr>
        <p:spPr bwMode="auto">
          <a:xfrm>
            <a:off x="7833166" y="2866234"/>
            <a:ext cx="4358835" cy="2594882"/>
          </a:xfrm>
          <a:custGeom>
            <a:avLst/>
            <a:gdLst>
              <a:gd name="connsiteX0" fmla="*/ 193587 w 4358835"/>
              <a:gd name="connsiteY0" fmla="*/ 0 h 2594882"/>
              <a:gd name="connsiteX1" fmla="*/ 3032854 w 4358835"/>
              <a:gd name="connsiteY1" fmla="*/ 1556929 h 2594882"/>
              <a:gd name="connsiteX2" fmla="*/ 4043512 w 4358835"/>
              <a:gd name="connsiteY2" fmla="*/ 995887 h 2594882"/>
              <a:gd name="connsiteX3" fmla="*/ 4358835 w 4358835"/>
              <a:gd name="connsiteY3" fmla="*/ 816570 h 2594882"/>
              <a:gd name="connsiteX4" fmla="*/ 4358835 w 4358835"/>
              <a:gd name="connsiteY4" fmla="*/ 1449792 h 2594882"/>
              <a:gd name="connsiteX5" fmla="*/ 4331237 w 4358835"/>
              <a:gd name="connsiteY5" fmla="*/ 1473313 h 2594882"/>
              <a:gd name="connsiteX6" fmla="*/ 3097383 w 4358835"/>
              <a:gd name="connsiteY6" fmla="*/ 2594882 h 2594882"/>
              <a:gd name="connsiteX7" fmla="*/ 3000590 w 4358835"/>
              <a:gd name="connsiteY7" fmla="*/ 2594882 h 2594882"/>
              <a:gd name="connsiteX8" fmla="*/ 0 w 4358835"/>
              <a:gd name="connsiteY8" fmla="*/ 32436 h 2594882"/>
              <a:gd name="connsiteX9" fmla="*/ 193587 w 4358835"/>
              <a:gd name="connsiteY9" fmla="*/ 0 h 259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8835" h="2594882">
                <a:moveTo>
                  <a:pt x="193587" y="0"/>
                </a:moveTo>
                <a:cubicBezTo>
                  <a:pt x="774346" y="227053"/>
                  <a:pt x="2484359" y="1265005"/>
                  <a:pt x="3032854" y="1556929"/>
                </a:cubicBezTo>
                <a:cubicBezTo>
                  <a:pt x="3250639" y="1447458"/>
                  <a:pt x="3627225" y="1233076"/>
                  <a:pt x="4043512" y="995887"/>
                </a:cubicBezTo>
                <a:lnTo>
                  <a:pt x="4358835" y="816570"/>
                </a:lnTo>
                <a:lnTo>
                  <a:pt x="4358835" y="1449792"/>
                </a:lnTo>
                <a:lnTo>
                  <a:pt x="4331237" y="1473313"/>
                </a:lnTo>
                <a:cubicBezTo>
                  <a:pt x="3798756" y="1929690"/>
                  <a:pt x="3309118" y="2367830"/>
                  <a:pt x="3097383" y="2594882"/>
                </a:cubicBezTo>
                <a:cubicBezTo>
                  <a:pt x="3097383" y="2594882"/>
                  <a:pt x="3097383" y="2594882"/>
                  <a:pt x="3000590" y="2594882"/>
                </a:cubicBezTo>
                <a:cubicBezTo>
                  <a:pt x="2516624" y="2075906"/>
                  <a:pt x="580759" y="454104"/>
                  <a:pt x="0" y="32436"/>
                </a:cubicBezTo>
                <a:cubicBezTo>
                  <a:pt x="0" y="32436"/>
                  <a:pt x="0" y="32436"/>
                  <a:pt x="1935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B1D60CF-BE5F-41CC-9617-C8BE356C5F6B}"/>
              </a:ext>
            </a:extLst>
          </p:cNvPr>
          <p:cNvGrpSpPr/>
          <p:nvPr/>
        </p:nvGrpSpPr>
        <p:grpSpPr>
          <a:xfrm>
            <a:off x="982663" y="6118225"/>
            <a:ext cx="10833100" cy="365126"/>
            <a:chOff x="982663" y="6086476"/>
            <a:chExt cx="10833100" cy="365126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178B4F5E-3260-441A-936A-B789FF24E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DF4A6A9E-7C6D-405C-ABD0-6269B570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D3D8A54C-1263-4CC0-8A27-8E039B09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F5287A4A-5862-4C3D-8C35-CD6707EB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BE873F3D-E5F7-47B6-95D7-4057F1C1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70C91B34-BA07-40A0-B665-A00E6CBA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2B2D45FB-693B-4769-A3F1-5CBA2D51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EB2D2FC5-FFA0-40AB-B9FC-323C6056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24CFFC7F-AECC-4FAE-99B4-3488E068C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E2B05368-7FDC-4D32-A6C7-A403F9B9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C479117A-F83E-4656-82C8-696D6975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E728D2B3-B83B-4EC4-8575-D633D64EB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81BE5821-1547-49F6-96D0-3209B4BD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AE11FD74-4BC6-4334-B08F-8806D82A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C5067002-EF9C-40B3-87DB-93F5967B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3176B1E5-8E69-49C5-898A-E897B8D8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8F30B98E-0683-4E06-A9C0-D7BC2F28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14A597A2-F113-4345-AB9E-A93622BC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F6DBFB60-C697-49CE-A936-2B1960A03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57A4C699-2173-46B2-B9BA-F3582772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A7B68409-63F7-4239-9096-6E52550A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26">
              <a:extLst>
                <a:ext uri="{FF2B5EF4-FFF2-40B4-BE49-F238E27FC236}">
                  <a16:creationId xmlns:a16="http://schemas.microsoft.com/office/drawing/2014/main" id="{2CEEC9F4-7EEA-4502-B4A8-09AE33EE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48B6C6FC-F976-4D37-B4DE-7A94961FD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BF931A60-D1AF-46A5-A69F-CD9F344C8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B923EAC8-3A2B-429F-91A9-E93A33AE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1FE501D8-3BF2-4BEE-ABE3-939EAE6D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1BD83547-DB19-4B64-8A03-F3925449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26AA5340-3626-4144-BBCF-809C698C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99869AF2-7194-4490-8DA6-3832F5CE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030B4A01-93FC-4E51-B481-04E9B9C2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086476"/>
              <a:ext cx="298450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DFD55C0C-7A13-4965-848A-0CE9F45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6E82B866-338E-40A0-A796-6B254B5CF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41FA5042-7276-4A09-9195-1AB4B572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33EC5951-371D-47F9-890B-00B54957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39">
              <a:extLst>
                <a:ext uri="{FF2B5EF4-FFF2-40B4-BE49-F238E27FC236}">
                  <a16:creationId xmlns:a16="http://schemas.microsoft.com/office/drawing/2014/main" id="{EB63A115-79F8-48FC-8D9F-52E7AD0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40">
              <a:extLst>
                <a:ext uri="{FF2B5EF4-FFF2-40B4-BE49-F238E27FC236}">
                  <a16:creationId xmlns:a16="http://schemas.microsoft.com/office/drawing/2014/main" id="{972D5419-29B3-45EC-961D-26D2DF0E3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7BDB6C80-3452-4F9E-8CE5-4FE817405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71CBD36F-5235-412A-8095-9C40D5C7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CDA34ACA-6A62-40A3-A178-3761319FC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44">
              <a:extLst>
                <a:ext uri="{FF2B5EF4-FFF2-40B4-BE49-F238E27FC236}">
                  <a16:creationId xmlns:a16="http://schemas.microsoft.com/office/drawing/2014/main" id="{84678B57-8CD5-45C3-82E2-E552067B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id="{2EFBC79F-3D0E-4045-B55B-83476C273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Freeform 46">
              <a:extLst>
                <a:ext uri="{FF2B5EF4-FFF2-40B4-BE49-F238E27FC236}">
                  <a16:creationId xmlns:a16="http://schemas.microsoft.com/office/drawing/2014/main" id="{35016667-EB59-4436-B376-8A3E1BE67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Freeform 47">
              <a:extLst>
                <a:ext uri="{FF2B5EF4-FFF2-40B4-BE49-F238E27FC236}">
                  <a16:creationId xmlns:a16="http://schemas.microsoft.com/office/drawing/2014/main" id="{4F6AFD3F-7E5D-4640-8D1F-27EED948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23014"/>
              <a:ext cx="298450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0" name="Freeform 48">
              <a:extLst>
                <a:ext uri="{FF2B5EF4-FFF2-40B4-BE49-F238E27FC236}">
                  <a16:creationId xmlns:a16="http://schemas.microsoft.com/office/drawing/2014/main" id="{F2068BE0-7A7D-4625-9078-A909DCE1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1" name="Freeform 49">
              <a:extLst>
                <a:ext uri="{FF2B5EF4-FFF2-40B4-BE49-F238E27FC236}">
                  <a16:creationId xmlns:a16="http://schemas.microsoft.com/office/drawing/2014/main" id="{A991E993-E0C1-4CFB-8140-A7EBFA69F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BA542640-A53D-48B6-A8DA-C58FB27E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7921722C-17A0-4F53-8602-F2807F02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76559714-3C1A-4D74-B638-940B27B2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Freeform 53">
              <a:extLst>
                <a:ext uri="{FF2B5EF4-FFF2-40B4-BE49-F238E27FC236}">
                  <a16:creationId xmlns:a16="http://schemas.microsoft.com/office/drawing/2014/main" id="{88E752C0-5D9A-413A-B265-4F0A6D49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968D1B2E-E30B-48DC-94F1-7FFA912D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6DA7A7C1-0B52-47F6-ACDF-D45E2595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3DB48BCE-C5A9-4360-A2D5-98ADE772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345362AC-C777-4DC2-80D2-957E3E4E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76DF1FED-9267-40DD-9B1A-F38BD522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7AAF1631-78DD-47DD-B6C6-C6700A4D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B7E2B6AF-016D-46DB-8EA9-0A828227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7355B21B-5F25-40D7-BCEA-57C00EB8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029683F4-31CE-44BC-8FF9-8DBBBB18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21DC7C26-534D-41B4-83E2-2DF698451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750F8E22-DE08-4203-98C6-E60BFEAB5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169E59C8-798C-49B1-AED4-B9D73683B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F288393E-3C0B-43A0-8531-ED4BD847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9C989BE3-5BC7-430E-99F3-C5289791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0" name="Freeform 68">
              <a:extLst>
                <a:ext uri="{FF2B5EF4-FFF2-40B4-BE49-F238E27FC236}">
                  <a16:creationId xmlns:a16="http://schemas.microsoft.com/office/drawing/2014/main" id="{73ED5BA8-D9CE-4190-881A-D6B2F6F7B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A1E22437-2599-40BB-863F-57BEA35A8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2806DA77-C0F2-474C-9199-96E1AB85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" name="Zástupný text 71">
            <a:extLst>
              <a:ext uri="{FF2B5EF4-FFF2-40B4-BE49-F238E27FC236}">
                <a16:creationId xmlns:a16="http://schemas.microsoft.com/office/drawing/2014/main" id="{2AAC89E5-7B20-73DB-4AA4-860630860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2" y="5238750"/>
            <a:ext cx="6583365" cy="22320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Místo konání | Datum</a:t>
            </a:r>
          </a:p>
        </p:txBody>
      </p:sp>
    </p:spTree>
    <p:extLst>
      <p:ext uri="{BB962C8B-B14F-4D97-AF65-F5344CB8AC3E}">
        <p14:creationId xmlns:p14="http://schemas.microsoft.com/office/powerpoint/2010/main" val="2064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4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7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1F37-3D6D-40D0-9708-9A9E398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95A07-1B5A-4B2F-B096-FC6B33FD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188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Volný tvar: obrazec 328">
            <a:extLst>
              <a:ext uri="{FF2B5EF4-FFF2-40B4-BE49-F238E27FC236}">
                <a16:creationId xmlns:a16="http://schemas.microsoft.com/office/drawing/2014/main" id="{412E7E7C-D51D-491F-9FFC-1502327DC4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/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7528" y="1230856"/>
            <a:ext cx="9222995" cy="1218795"/>
          </a:xfrm>
          <a:noFill/>
        </p:spPr>
        <p:txBody>
          <a:bodyPr wrap="square" lIns="0" tIns="0" rIns="0" bIns="0" anchor="t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  <a:br>
              <a:rPr lang="cs-CZ" dirty="0"/>
            </a:br>
            <a:r>
              <a:rPr lang="cs-CZ" dirty="0"/>
              <a:t>na dva řádky</a:t>
            </a:r>
          </a:p>
        </p:txBody>
      </p:sp>
      <p:sp>
        <p:nvSpPr>
          <p:cNvPr id="336" name="Volný tvar: obrazec 335">
            <a:extLst>
              <a:ext uri="{FF2B5EF4-FFF2-40B4-BE49-F238E27FC236}">
                <a16:creationId xmlns:a16="http://schemas.microsoft.com/office/drawing/2014/main" id="{8F017BCA-1F96-47C9-9A57-64C76903AA19}"/>
              </a:ext>
            </a:extLst>
          </p:cNvPr>
          <p:cNvSpPr/>
          <p:nvPr/>
        </p:nvSpPr>
        <p:spPr>
          <a:xfrm>
            <a:off x="2628201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01" y="11811"/>
                  <a:pt x="176720" y="62484"/>
                  <a:pt x="149416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7" name="Volný tvar: obrazec 336">
            <a:extLst>
              <a:ext uri="{FF2B5EF4-FFF2-40B4-BE49-F238E27FC236}">
                <a16:creationId xmlns:a16="http://schemas.microsoft.com/office/drawing/2014/main" id="{66FD04EB-B5D3-4A56-8973-98427C5AC2FE}"/>
              </a:ext>
            </a:extLst>
          </p:cNvPr>
          <p:cNvSpPr/>
          <p:nvPr/>
        </p:nvSpPr>
        <p:spPr>
          <a:xfrm>
            <a:off x="2957385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2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8" name="Volný tvar: obrazec 337">
            <a:extLst>
              <a:ext uri="{FF2B5EF4-FFF2-40B4-BE49-F238E27FC236}">
                <a16:creationId xmlns:a16="http://schemas.microsoft.com/office/drawing/2014/main" id="{EB87863D-27EF-4ABD-9233-54FB008F903F}"/>
              </a:ext>
            </a:extLst>
          </p:cNvPr>
          <p:cNvSpPr/>
          <p:nvPr/>
        </p:nvSpPr>
        <p:spPr>
          <a:xfrm>
            <a:off x="3286759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9" name="Volný tvar: obrazec 338">
            <a:extLst>
              <a:ext uri="{FF2B5EF4-FFF2-40B4-BE49-F238E27FC236}">
                <a16:creationId xmlns:a16="http://schemas.microsoft.com/office/drawing/2014/main" id="{8509DDD2-7D41-49D4-90C2-DE12F8196337}"/>
              </a:ext>
            </a:extLst>
          </p:cNvPr>
          <p:cNvSpPr/>
          <p:nvPr/>
        </p:nvSpPr>
        <p:spPr>
          <a:xfrm>
            <a:off x="3615880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0" name="Volný tvar: obrazec 339">
            <a:extLst>
              <a:ext uri="{FF2B5EF4-FFF2-40B4-BE49-F238E27FC236}">
                <a16:creationId xmlns:a16="http://schemas.microsoft.com/office/drawing/2014/main" id="{CFFEDB2E-CC74-47CB-AA91-4F6EEB4641F3}"/>
              </a:ext>
            </a:extLst>
          </p:cNvPr>
          <p:cNvSpPr/>
          <p:nvPr/>
        </p:nvSpPr>
        <p:spPr>
          <a:xfrm>
            <a:off x="3945318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1" name="Volný tvar: obrazec 340">
            <a:extLst>
              <a:ext uri="{FF2B5EF4-FFF2-40B4-BE49-F238E27FC236}">
                <a16:creationId xmlns:a16="http://schemas.microsoft.com/office/drawing/2014/main" id="{44B48B0F-27D3-4FB4-B90C-72740C2A6EF8}"/>
              </a:ext>
            </a:extLst>
          </p:cNvPr>
          <p:cNvSpPr/>
          <p:nvPr/>
        </p:nvSpPr>
        <p:spPr>
          <a:xfrm>
            <a:off x="4274439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145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2" name="Volný tvar: obrazec 341">
            <a:extLst>
              <a:ext uri="{FF2B5EF4-FFF2-40B4-BE49-F238E27FC236}">
                <a16:creationId xmlns:a16="http://schemas.microsoft.com/office/drawing/2014/main" id="{F76806EF-9697-4565-805E-6F733DAEA901}"/>
              </a:ext>
            </a:extLst>
          </p:cNvPr>
          <p:cNvSpPr/>
          <p:nvPr/>
        </p:nvSpPr>
        <p:spPr>
          <a:xfrm>
            <a:off x="4603750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3" name="Volný tvar: obrazec 342">
            <a:extLst>
              <a:ext uri="{FF2B5EF4-FFF2-40B4-BE49-F238E27FC236}">
                <a16:creationId xmlns:a16="http://schemas.microsoft.com/office/drawing/2014/main" id="{90E7CE06-A2A9-496E-AD0B-BF4740967C34}"/>
              </a:ext>
            </a:extLst>
          </p:cNvPr>
          <p:cNvSpPr/>
          <p:nvPr/>
        </p:nvSpPr>
        <p:spPr>
          <a:xfrm>
            <a:off x="4932934" y="6118097"/>
            <a:ext cx="298767" cy="127635"/>
          </a:xfrm>
          <a:custGeom>
            <a:avLst/>
            <a:gdLst>
              <a:gd name="connsiteX0" fmla="*/ 289369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1 w 298767"/>
              <a:gd name="connsiteY5" fmla="*/ 127635 h 127635"/>
              <a:gd name="connsiteX6" fmla="*/ 298767 w 298767"/>
              <a:gd name="connsiteY6" fmla="*/ 1651 h 127635"/>
              <a:gd name="connsiteX7" fmla="*/ 289369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701" y="127635"/>
                </a:lnTo>
                <a:cubicBezTo>
                  <a:pt x="176149" y="101854"/>
                  <a:pt x="271145" y="22987"/>
                  <a:pt x="298767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9" name="Volný tvar: obrazec 348">
            <a:extLst>
              <a:ext uri="{FF2B5EF4-FFF2-40B4-BE49-F238E27FC236}">
                <a16:creationId xmlns:a16="http://schemas.microsoft.com/office/drawing/2014/main" id="{3809D372-FC7B-4424-8FB6-4E9D74C138BA}"/>
              </a:ext>
            </a:extLst>
          </p:cNvPr>
          <p:cNvSpPr/>
          <p:nvPr/>
        </p:nvSpPr>
        <p:spPr>
          <a:xfrm>
            <a:off x="2628201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01" y="11811"/>
                  <a:pt x="176720" y="62547"/>
                  <a:pt x="149416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0" name="Volný tvar: obrazec 349">
            <a:extLst>
              <a:ext uri="{FF2B5EF4-FFF2-40B4-BE49-F238E27FC236}">
                <a16:creationId xmlns:a16="http://schemas.microsoft.com/office/drawing/2014/main" id="{476E31A6-4B2F-4AB7-BFDE-A78D3472A34D}"/>
              </a:ext>
            </a:extLst>
          </p:cNvPr>
          <p:cNvSpPr/>
          <p:nvPr/>
        </p:nvSpPr>
        <p:spPr>
          <a:xfrm>
            <a:off x="2957385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2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1" name="Volný tvar: obrazec 350">
            <a:extLst>
              <a:ext uri="{FF2B5EF4-FFF2-40B4-BE49-F238E27FC236}">
                <a16:creationId xmlns:a16="http://schemas.microsoft.com/office/drawing/2014/main" id="{84D11637-8402-47A5-8189-C7AC9CC34AC1}"/>
              </a:ext>
            </a:extLst>
          </p:cNvPr>
          <p:cNvSpPr/>
          <p:nvPr/>
        </p:nvSpPr>
        <p:spPr>
          <a:xfrm>
            <a:off x="3286759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2" name="Volný tvar: obrazec 351">
            <a:extLst>
              <a:ext uri="{FF2B5EF4-FFF2-40B4-BE49-F238E27FC236}">
                <a16:creationId xmlns:a16="http://schemas.microsoft.com/office/drawing/2014/main" id="{83CA27D8-B525-4102-8D46-D07D462A6BC1}"/>
              </a:ext>
            </a:extLst>
          </p:cNvPr>
          <p:cNvSpPr/>
          <p:nvPr/>
        </p:nvSpPr>
        <p:spPr>
          <a:xfrm>
            <a:off x="3615880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3" name="Volný tvar: obrazec 352">
            <a:extLst>
              <a:ext uri="{FF2B5EF4-FFF2-40B4-BE49-F238E27FC236}">
                <a16:creationId xmlns:a16="http://schemas.microsoft.com/office/drawing/2014/main" id="{6DC86A98-01B8-4257-8363-FC56E4C3C509}"/>
              </a:ext>
            </a:extLst>
          </p:cNvPr>
          <p:cNvSpPr/>
          <p:nvPr/>
        </p:nvSpPr>
        <p:spPr>
          <a:xfrm>
            <a:off x="3945318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4" name="Volný tvar: obrazec 353">
            <a:extLst>
              <a:ext uri="{FF2B5EF4-FFF2-40B4-BE49-F238E27FC236}">
                <a16:creationId xmlns:a16="http://schemas.microsoft.com/office/drawing/2014/main" id="{F138AF7D-E0D0-46C0-8D1F-A24D46D433FA}"/>
              </a:ext>
            </a:extLst>
          </p:cNvPr>
          <p:cNvSpPr/>
          <p:nvPr/>
        </p:nvSpPr>
        <p:spPr>
          <a:xfrm>
            <a:off x="4274439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145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5" name="Volný tvar: obrazec 354">
            <a:extLst>
              <a:ext uri="{FF2B5EF4-FFF2-40B4-BE49-F238E27FC236}">
                <a16:creationId xmlns:a16="http://schemas.microsoft.com/office/drawing/2014/main" id="{E53AD394-0CEE-48C9-BD29-7D1F6B60676A}"/>
              </a:ext>
            </a:extLst>
          </p:cNvPr>
          <p:cNvSpPr/>
          <p:nvPr/>
        </p:nvSpPr>
        <p:spPr>
          <a:xfrm>
            <a:off x="4603750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6" name="Volný tvar: obrazec 355">
            <a:extLst>
              <a:ext uri="{FF2B5EF4-FFF2-40B4-BE49-F238E27FC236}">
                <a16:creationId xmlns:a16="http://schemas.microsoft.com/office/drawing/2014/main" id="{7C3363B5-446A-49F0-98EB-95DA2FBB0154}"/>
              </a:ext>
            </a:extLst>
          </p:cNvPr>
          <p:cNvSpPr/>
          <p:nvPr/>
        </p:nvSpPr>
        <p:spPr>
          <a:xfrm>
            <a:off x="4932934" y="6355524"/>
            <a:ext cx="298767" cy="127698"/>
          </a:xfrm>
          <a:custGeom>
            <a:avLst/>
            <a:gdLst>
              <a:gd name="connsiteX0" fmla="*/ 289369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1 w 298767"/>
              <a:gd name="connsiteY5" fmla="*/ 127698 h 127698"/>
              <a:gd name="connsiteX6" fmla="*/ 298767 w 298767"/>
              <a:gd name="connsiteY6" fmla="*/ 1715 h 127698"/>
              <a:gd name="connsiteX7" fmla="*/ 289369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701" y="127698"/>
                </a:lnTo>
                <a:cubicBezTo>
                  <a:pt x="176149" y="101917"/>
                  <a:pt x="271145" y="23051"/>
                  <a:pt x="298767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7" name="Volný tvar: obrazec 356">
            <a:extLst>
              <a:ext uri="{FF2B5EF4-FFF2-40B4-BE49-F238E27FC236}">
                <a16:creationId xmlns:a16="http://schemas.microsoft.com/office/drawing/2014/main" id="{B6650EB8-E61A-4974-AFAF-F3C45163EF96}"/>
              </a:ext>
            </a:extLst>
          </p:cNvPr>
          <p:cNvSpPr/>
          <p:nvPr/>
        </p:nvSpPr>
        <p:spPr>
          <a:xfrm>
            <a:off x="5262181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8" name="Volný tvar: obrazec 357">
            <a:extLst>
              <a:ext uri="{FF2B5EF4-FFF2-40B4-BE49-F238E27FC236}">
                <a16:creationId xmlns:a16="http://schemas.microsoft.com/office/drawing/2014/main" id="{E708B9AD-65B8-43E5-93E2-564F51DAD140}"/>
              </a:ext>
            </a:extLst>
          </p:cNvPr>
          <p:cNvSpPr/>
          <p:nvPr/>
        </p:nvSpPr>
        <p:spPr>
          <a:xfrm>
            <a:off x="5591428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1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9" name="Volný tvar: obrazec 358">
            <a:extLst>
              <a:ext uri="{FF2B5EF4-FFF2-40B4-BE49-F238E27FC236}">
                <a16:creationId xmlns:a16="http://schemas.microsoft.com/office/drawing/2014/main" id="{386450CE-85AA-4AF8-9787-35DFE9549A53}"/>
              </a:ext>
            </a:extLst>
          </p:cNvPr>
          <p:cNvSpPr/>
          <p:nvPr/>
        </p:nvSpPr>
        <p:spPr>
          <a:xfrm>
            <a:off x="5920613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2 w 298767"/>
              <a:gd name="connsiteY5" fmla="*/ 127635 h 127635"/>
              <a:gd name="connsiteX6" fmla="*/ 298767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702" y="127635"/>
                </a:lnTo>
                <a:cubicBezTo>
                  <a:pt x="176213" y="101854"/>
                  <a:pt x="271145" y="22987"/>
                  <a:pt x="298767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0" name="Volný tvar: obrazec 359">
            <a:extLst>
              <a:ext uri="{FF2B5EF4-FFF2-40B4-BE49-F238E27FC236}">
                <a16:creationId xmlns:a16="http://schemas.microsoft.com/office/drawing/2014/main" id="{84CC3179-038A-4078-9703-53D5D405F4C6}"/>
              </a:ext>
            </a:extLst>
          </p:cNvPr>
          <p:cNvSpPr/>
          <p:nvPr/>
        </p:nvSpPr>
        <p:spPr>
          <a:xfrm>
            <a:off x="6249923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416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638 w 298767"/>
              <a:gd name="connsiteY5" fmla="*/ 127635 h 127635"/>
              <a:gd name="connsiteX6" fmla="*/ 298768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618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68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1" name="Volný tvar: obrazec 360">
            <a:extLst>
              <a:ext uri="{FF2B5EF4-FFF2-40B4-BE49-F238E27FC236}">
                <a16:creationId xmlns:a16="http://schemas.microsoft.com/office/drawing/2014/main" id="{30A0F958-B9B0-4431-96B5-76624FEF9681}"/>
              </a:ext>
            </a:extLst>
          </p:cNvPr>
          <p:cNvSpPr/>
          <p:nvPr/>
        </p:nvSpPr>
        <p:spPr>
          <a:xfrm>
            <a:off x="6579044" y="6118097"/>
            <a:ext cx="298704" cy="127635"/>
          </a:xfrm>
          <a:custGeom>
            <a:avLst/>
            <a:gdLst>
              <a:gd name="connsiteX0" fmla="*/ 289434 w 298704"/>
              <a:gd name="connsiteY0" fmla="*/ 0 h 127635"/>
              <a:gd name="connsiteX1" fmla="*/ 149416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434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434" y="0"/>
                </a:moveTo>
                <a:cubicBezTo>
                  <a:pt x="262065" y="11811"/>
                  <a:pt x="176721" y="62484"/>
                  <a:pt x="149416" y="76327"/>
                </a:cubicBezTo>
                <a:cubicBezTo>
                  <a:pt x="122111" y="62484"/>
                  <a:pt x="36767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6" y="101854"/>
                  <a:pt x="271082" y="22987"/>
                  <a:pt x="298704" y="1651"/>
                </a:cubicBezTo>
                <a:lnTo>
                  <a:pt x="28943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2" name="Volný tvar: obrazec 361">
            <a:extLst>
              <a:ext uri="{FF2B5EF4-FFF2-40B4-BE49-F238E27FC236}">
                <a16:creationId xmlns:a16="http://schemas.microsoft.com/office/drawing/2014/main" id="{4FB79074-1CCC-4529-A9B6-182066E23D64}"/>
              </a:ext>
            </a:extLst>
          </p:cNvPr>
          <p:cNvSpPr/>
          <p:nvPr/>
        </p:nvSpPr>
        <p:spPr>
          <a:xfrm>
            <a:off x="6908482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619" y="101854"/>
                  <a:pt x="147066" y="127635"/>
                </a:cubicBezTo>
                <a:lnTo>
                  <a:pt x="151638" y="127635"/>
                </a:lnTo>
                <a:cubicBezTo>
                  <a:pt x="176086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3" name="Volný tvar: obrazec 362">
            <a:extLst>
              <a:ext uri="{FF2B5EF4-FFF2-40B4-BE49-F238E27FC236}">
                <a16:creationId xmlns:a16="http://schemas.microsoft.com/office/drawing/2014/main" id="{CE238A31-1557-44AC-91A4-F099B352BB9F}"/>
              </a:ext>
            </a:extLst>
          </p:cNvPr>
          <p:cNvSpPr/>
          <p:nvPr/>
        </p:nvSpPr>
        <p:spPr>
          <a:xfrm>
            <a:off x="7237666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2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8" y="127635"/>
                </a:lnTo>
                <a:cubicBezTo>
                  <a:pt x="176085" y="101854"/>
                  <a:pt x="271081" y="22987"/>
                  <a:pt x="298703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4" name="Volný tvar: obrazec 363">
            <a:extLst>
              <a:ext uri="{FF2B5EF4-FFF2-40B4-BE49-F238E27FC236}">
                <a16:creationId xmlns:a16="http://schemas.microsoft.com/office/drawing/2014/main" id="{5157F3F9-604F-4C18-99F0-85741B3215F7}"/>
              </a:ext>
            </a:extLst>
          </p:cNvPr>
          <p:cNvSpPr/>
          <p:nvPr/>
        </p:nvSpPr>
        <p:spPr>
          <a:xfrm>
            <a:off x="7566977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65" y="11811"/>
                  <a:pt x="176720" y="62484"/>
                  <a:pt x="149416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5" name="Volný tvar: obrazec 364">
            <a:extLst>
              <a:ext uri="{FF2B5EF4-FFF2-40B4-BE49-F238E27FC236}">
                <a16:creationId xmlns:a16="http://schemas.microsoft.com/office/drawing/2014/main" id="{5A61183E-4E97-4661-962E-49835636A44D}"/>
              </a:ext>
            </a:extLst>
          </p:cNvPr>
          <p:cNvSpPr/>
          <p:nvPr/>
        </p:nvSpPr>
        <p:spPr>
          <a:xfrm>
            <a:off x="7896161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6" name="Volný tvar: obrazec 365">
            <a:extLst>
              <a:ext uri="{FF2B5EF4-FFF2-40B4-BE49-F238E27FC236}">
                <a16:creationId xmlns:a16="http://schemas.microsoft.com/office/drawing/2014/main" id="{274775D2-CE3B-47E7-B890-4EC74676D4A7}"/>
              </a:ext>
            </a:extLst>
          </p:cNvPr>
          <p:cNvSpPr/>
          <p:nvPr/>
        </p:nvSpPr>
        <p:spPr>
          <a:xfrm>
            <a:off x="8225535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7" name="Volný tvar: obrazec 366">
            <a:extLst>
              <a:ext uri="{FF2B5EF4-FFF2-40B4-BE49-F238E27FC236}">
                <a16:creationId xmlns:a16="http://schemas.microsoft.com/office/drawing/2014/main" id="{24C768B1-4876-43A9-8FDC-89D0C7917380}"/>
              </a:ext>
            </a:extLst>
          </p:cNvPr>
          <p:cNvSpPr/>
          <p:nvPr/>
        </p:nvSpPr>
        <p:spPr>
          <a:xfrm>
            <a:off x="8554656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352 w 298767"/>
              <a:gd name="connsiteY1" fmla="*/ 76327 h 127635"/>
              <a:gd name="connsiteX2" fmla="*/ 9399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2 w 298767"/>
              <a:gd name="connsiteY5" fmla="*/ 127635 h 127635"/>
              <a:gd name="connsiteX6" fmla="*/ 298768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560" y="22987"/>
                  <a:pt x="122555" y="101854"/>
                  <a:pt x="147066" y="127635"/>
                </a:cubicBezTo>
                <a:lnTo>
                  <a:pt x="151702" y="127635"/>
                </a:lnTo>
                <a:cubicBezTo>
                  <a:pt x="176213" y="101854"/>
                  <a:pt x="271145" y="22987"/>
                  <a:pt x="298768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8" name="Volný tvar: obrazec 367">
            <a:extLst>
              <a:ext uri="{FF2B5EF4-FFF2-40B4-BE49-F238E27FC236}">
                <a16:creationId xmlns:a16="http://schemas.microsoft.com/office/drawing/2014/main" id="{74FFD924-F6A8-459E-9C7F-0D1F4533D0C3}"/>
              </a:ext>
            </a:extLst>
          </p:cNvPr>
          <p:cNvSpPr/>
          <p:nvPr/>
        </p:nvSpPr>
        <p:spPr>
          <a:xfrm>
            <a:off x="8884031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1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7 w 298703"/>
              <a:gd name="connsiteY5" fmla="*/ 127635 h 127635"/>
              <a:gd name="connsiteX6" fmla="*/ 298703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657" y="62484"/>
                  <a:pt x="149351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7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9" name="Volný tvar: obrazec 368">
            <a:extLst>
              <a:ext uri="{FF2B5EF4-FFF2-40B4-BE49-F238E27FC236}">
                <a16:creationId xmlns:a16="http://schemas.microsoft.com/office/drawing/2014/main" id="{181C4B5E-7DD1-44E8-8342-0B221A478B90}"/>
              </a:ext>
            </a:extLst>
          </p:cNvPr>
          <p:cNvSpPr/>
          <p:nvPr/>
        </p:nvSpPr>
        <p:spPr>
          <a:xfrm>
            <a:off x="9213151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720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0" name="Volný tvar: obrazec 369">
            <a:extLst>
              <a:ext uri="{FF2B5EF4-FFF2-40B4-BE49-F238E27FC236}">
                <a16:creationId xmlns:a16="http://schemas.microsoft.com/office/drawing/2014/main" id="{5BCBAE9B-8761-4989-8F4C-20B8DD5E30D6}"/>
              </a:ext>
            </a:extLst>
          </p:cNvPr>
          <p:cNvSpPr/>
          <p:nvPr/>
        </p:nvSpPr>
        <p:spPr>
          <a:xfrm>
            <a:off x="5262181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1" name="Volný tvar: obrazec 370">
            <a:extLst>
              <a:ext uri="{FF2B5EF4-FFF2-40B4-BE49-F238E27FC236}">
                <a16:creationId xmlns:a16="http://schemas.microsoft.com/office/drawing/2014/main" id="{A6FD8648-9FD6-4474-9624-C1BDC0BE232D}"/>
              </a:ext>
            </a:extLst>
          </p:cNvPr>
          <p:cNvSpPr/>
          <p:nvPr/>
        </p:nvSpPr>
        <p:spPr>
          <a:xfrm>
            <a:off x="5591428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1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2" name="Volný tvar: obrazec 371">
            <a:extLst>
              <a:ext uri="{FF2B5EF4-FFF2-40B4-BE49-F238E27FC236}">
                <a16:creationId xmlns:a16="http://schemas.microsoft.com/office/drawing/2014/main" id="{5EFDB3A0-79EB-41B2-BC63-877AA65103CF}"/>
              </a:ext>
            </a:extLst>
          </p:cNvPr>
          <p:cNvSpPr/>
          <p:nvPr/>
        </p:nvSpPr>
        <p:spPr>
          <a:xfrm>
            <a:off x="5920613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2 w 298767"/>
              <a:gd name="connsiteY5" fmla="*/ 127698 h 127698"/>
              <a:gd name="connsiteX6" fmla="*/ 298767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702" y="127698"/>
                </a:lnTo>
                <a:cubicBezTo>
                  <a:pt x="176213" y="101917"/>
                  <a:pt x="271145" y="23051"/>
                  <a:pt x="298767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3" name="Volný tvar: obrazec 372">
            <a:extLst>
              <a:ext uri="{FF2B5EF4-FFF2-40B4-BE49-F238E27FC236}">
                <a16:creationId xmlns:a16="http://schemas.microsoft.com/office/drawing/2014/main" id="{656F3947-3B2C-4CA6-9FCC-6864108DD97D}"/>
              </a:ext>
            </a:extLst>
          </p:cNvPr>
          <p:cNvSpPr/>
          <p:nvPr/>
        </p:nvSpPr>
        <p:spPr>
          <a:xfrm>
            <a:off x="6249923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416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638 w 298767"/>
              <a:gd name="connsiteY5" fmla="*/ 127698 h 127698"/>
              <a:gd name="connsiteX6" fmla="*/ 298768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618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68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4" name="Volný tvar: obrazec 373">
            <a:extLst>
              <a:ext uri="{FF2B5EF4-FFF2-40B4-BE49-F238E27FC236}">
                <a16:creationId xmlns:a16="http://schemas.microsoft.com/office/drawing/2014/main" id="{067550D1-DF67-4866-AE57-1A735C2EEDA3}"/>
              </a:ext>
            </a:extLst>
          </p:cNvPr>
          <p:cNvSpPr/>
          <p:nvPr/>
        </p:nvSpPr>
        <p:spPr>
          <a:xfrm>
            <a:off x="6579044" y="6355524"/>
            <a:ext cx="298704" cy="127698"/>
          </a:xfrm>
          <a:custGeom>
            <a:avLst/>
            <a:gdLst>
              <a:gd name="connsiteX0" fmla="*/ 289434 w 298704"/>
              <a:gd name="connsiteY0" fmla="*/ 0 h 127698"/>
              <a:gd name="connsiteX1" fmla="*/ 149416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434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434" y="0"/>
                </a:moveTo>
                <a:cubicBezTo>
                  <a:pt x="262065" y="11811"/>
                  <a:pt x="176721" y="62547"/>
                  <a:pt x="149416" y="76391"/>
                </a:cubicBezTo>
                <a:cubicBezTo>
                  <a:pt x="122111" y="62547"/>
                  <a:pt x="36767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6" y="101917"/>
                  <a:pt x="271082" y="23051"/>
                  <a:pt x="298704" y="1715"/>
                </a:cubicBezTo>
                <a:lnTo>
                  <a:pt x="28943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5" name="Volný tvar: obrazec 374">
            <a:extLst>
              <a:ext uri="{FF2B5EF4-FFF2-40B4-BE49-F238E27FC236}">
                <a16:creationId xmlns:a16="http://schemas.microsoft.com/office/drawing/2014/main" id="{6DC8E42F-B5C6-41C3-A5B0-28F0D457A76F}"/>
              </a:ext>
            </a:extLst>
          </p:cNvPr>
          <p:cNvSpPr/>
          <p:nvPr/>
        </p:nvSpPr>
        <p:spPr>
          <a:xfrm>
            <a:off x="6908482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619" y="101917"/>
                  <a:pt x="147066" y="127698"/>
                </a:cubicBezTo>
                <a:lnTo>
                  <a:pt x="151638" y="127698"/>
                </a:lnTo>
                <a:cubicBezTo>
                  <a:pt x="176086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6" name="Volný tvar: obrazec 375">
            <a:extLst>
              <a:ext uri="{FF2B5EF4-FFF2-40B4-BE49-F238E27FC236}">
                <a16:creationId xmlns:a16="http://schemas.microsoft.com/office/drawing/2014/main" id="{846D5270-C013-46FA-82F8-E422D65F1541}"/>
              </a:ext>
            </a:extLst>
          </p:cNvPr>
          <p:cNvSpPr/>
          <p:nvPr/>
        </p:nvSpPr>
        <p:spPr>
          <a:xfrm>
            <a:off x="7237666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2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8" y="127698"/>
                </a:lnTo>
                <a:cubicBezTo>
                  <a:pt x="176085" y="101917"/>
                  <a:pt x="271081" y="23051"/>
                  <a:pt x="298703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7" name="Volný tvar: obrazec 376">
            <a:extLst>
              <a:ext uri="{FF2B5EF4-FFF2-40B4-BE49-F238E27FC236}">
                <a16:creationId xmlns:a16="http://schemas.microsoft.com/office/drawing/2014/main" id="{7CC703F4-10A3-45C0-BD4A-C5EB7DC7FAB5}"/>
              </a:ext>
            </a:extLst>
          </p:cNvPr>
          <p:cNvSpPr/>
          <p:nvPr/>
        </p:nvSpPr>
        <p:spPr>
          <a:xfrm>
            <a:off x="7566977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65" y="11811"/>
                  <a:pt x="176720" y="62547"/>
                  <a:pt x="149416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8" name="Volný tvar: obrazec 377">
            <a:extLst>
              <a:ext uri="{FF2B5EF4-FFF2-40B4-BE49-F238E27FC236}">
                <a16:creationId xmlns:a16="http://schemas.microsoft.com/office/drawing/2014/main" id="{2A34A900-5A31-4602-A060-1494C3ED0B17}"/>
              </a:ext>
            </a:extLst>
          </p:cNvPr>
          <p:cNvSpPr/>
          <p:nvPr/>
        </p:nvSpPr>
        <p:spPr>
          <a:xfrm>
            <a:off x="7896161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9" name="Volný tvar: obrazec 378">
            <a:extLst>
              <a:ext uri="{FF2B5EF4-FFF2-40B4-BE49-F238E27FC236}">
                <a16:creationId xmlns:a16="http://schemas.microsoft.com/office/drawing/2014/main" id="{FCB4A70F-008F-489B-B197-E9A5E4D249FA}"/>
              </a:ext>
            </a:extLst>
          </p:cNvPr>
          <p:cNvSpPr/>
          <p:nvPr/>
        </p:nvSpPr>
        <p:spPr>
          <a:xfrm>
            <a:off x="8225535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0" name="Volný tvar: obrazec 379">
            <a:extLst>
              <a:ext uri="{FF2B5EF4-FFF2-40B4-BE49-F238E27FC236}">
                <a16:creationId xmlns:a16="http://schemas.microsoft.com/office/drawing/2014/main" id="{33B6606B-6C4F-4D67-90CD-6AE1859518F2}"/>
              </a:ext>
            </a:extLst>
          </p:cNvPr>
          <p:cNvSpPr/>
          <p:nvPr/>
        </p:nvSpPr>
        <p:spPr>
          <a:xfrm>
            <a:off x="8554656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352 w 298767"/>
              <a:gd name="connsiteY1" fmla="*/ 76391 h 127698"/>
              <a:gd name="connsiteX2" fmla="*/ 9399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2 w 298767"/>
              <a:gd name="connsiteY5" fmla="*/ 127698 h 127698"/>
              <a:gd name="connsiteX6" fmla="*/ 298768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560" y="23051"/>
                  <a:pt x="122555" y="101917"/>
                  <a:pt x="147066" y="127698"/>
                </a:cubicBezTo>
                <a:lnTo>
                  <a:pt x="151702" y="127698"/>
                </a:lnTo>
                <a:cubicBezTo>
                  <a:pt x="176213" y="101917"/>
                  <a:pt x="271145" y="23051"/>
                  <a:pt x="298768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1" name="Volný tvar: obrazec 380">
            <a:extLst>
              <a:ext uri="{FF2B5EF4-FFF2-40B4-BE49-F238E27FC236}">
                <a16:creationId xmlns:a16="http://schemas.microsoft.com/office/drawing/2014/main" id="{3E5B8101-E015-4B06-A7E3-5D139886BBB2}"/>
              </a:ext>
            </a:extLst>
          </p:cNvPr>
          <p:cNvSpPr/>
          <p:nvPr/>
        </p:nvSpPr>
        <p:spPr>
          <a:xfrm>
            <a:off x="8884031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1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7 w 298703"/>
              <a:gd name="connsiteY5" fmla="*/ 127698 h 127698"/>
              <a:gd name="connsiteX6" fmla="*/ 298703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657" y="62547"/>
                  <a:pt x="149351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7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2" name="Volný tvar: obrazec 381">
            <a:extLst>
              <a:ext uri="{FF2B5EF4-FFF2-40B4-BE49-F238E27FC236}">
                <a16:creationId xmlns:a16="http://schemas.microsoft.com/office/drawing/2014/main" id="{A2599489-D4EE-4293-A35F-8FA335D179EA}"/>
              </a:ext>
            </a:extLst>
          </p:cNvPr>
          <p:cNvSpPr/>
          <p:nvPr/>
        </p:nvSpPr>
        <p:spPr>
          <a:xfrm>
            <a:off x="9213151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720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3" name="Volný tvar: obrazec 382">
            <a:extLst>
              <a:ext uri="{FF2B5EF4-FFF2-40B4-BE49-F238E27FC236}">
                <a16:creationId xmlns:a16="http://schemas.microsoft.com/office/drawing/2014/main" id="{901AB671-FBA9-480F-8940-671B32120214}"/>
              </a:ext>
            </a:extLst>
          </p:cNvPr>
          <p:cNvSpPr/>
          <p:nvPr/>
        </p:nvSpPr>
        <p:spPr>
          <a:xfrm>
            <a:off x="9542335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0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4" name="Volný tvar: obrazec 383">
            <a:extLst>
              <a:ext uri="{FF2B5EF4-FFF2-40B4-BE49-F238E27FC236}">
                <a16:creationId xmlns:a16="http://schemas.microsoft.com/office/drawing/2014/main" id="{8DEDBA69-EF37-4F76-890E-E9A41EBD70FA}"/>
              </a:ext>
            </a:extLst>
          </p:cNvPr>
          <p:cNvSpPr/>
          <p:nvPr/>
        </p:nvSpPr>
        <p:spPr>
          <a:xfrm>
            <a:off x="9871582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594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5" name="Volný tvar: obrazec 384">
            <a:extLst>
              <a:ext uri="{FF2B5EF4-FFF2-40B4-BE49-F238E27FC236}">
                <a16:creationId xmlns:a16="http://schemas.microsoft.com/office/drawing/2014/main" id="{01B0D578-CD46-4B62-9888-EC4931BFDD46}"/>
              </a:ext>
            </a:extLst>
          </p:cNvPr>
          <p:cNvSpPr/>
          <p:nvPr/>
        </p:nvSpPr>
        <p:spPr>
          <a:xfrm>
            <a:off x="10200830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5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64" y="11811"/>
                  <a:pt x="176720" y="62484"/>
                  <a:pt x="149415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6" name="Volný tvar: obrazec 385">
            <a:extLst>
              <a:ext uri="{FF2B5EF4-FFF2-40B4-BE49-F238E27FC236}">
                <a16:creationId xmlns:a16="http://schemas.microsoft.com/office/drawing/2014/main" id="{E4D85535-684D-4F9D-A8A9-83F5629DFC31}"/>
              </a:ext>
            </a:extLst>
          </p:cNvPr>
          <p:cNvSpPr/>
          <p:nvPr/>
        </p:nvSpPr>
        <p:spPr>
          <a:xfrm>
            <a:off x="10530014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7" name="Volný tvar: obrazec 386">
            <a:extLst>
              <a:ext uri="{FF2B5EF4-FFF2-40B4-BE49-F238E27FC236}">
                <a16:creationId xmlns:a16="http://schemas.microsoft.com/office/drawing/2014/main" id="{0458C5F0-3434-43C0-8B82-DD9844BEEBB2}"/>
              </a:ext>
            </a:extLst>
          </p:cNvPr>
          <p:cNvSpPr/>
          <p:nvPr/>
        </p:nvSpPr>
        <p:spPr>
          <a:xfrm>
            <a:off x="10859389" y="6118097"/>
            <a:ext cx="298767" cy="127635"/>
          </a:xfrm>
          <a:custGeom>
            <a:avLst/>
            <a:gdLst>
              <a:gd name="connsiteX0" fmla="*/ 289306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638 w 298767"/>
              <a:gd name="connsiteY5" fmla="*/ 127635 h 127635"/>
              <a:gd name="connsiteX6" fmla="*/ 298767 w 298767"/>
              <a:gd name="connsiteY6" fmla="*/ 1651 h 127635"/>
              <a:gd name="connsiteX7" fmla="*/ 289306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618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67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8" name="Volný tvar: obrazec 387">
            <a:extLst>
              <a:ext uri="{FF2B5EF4-FFF2-40B4-BE49-F238E27FC236}">
                <a16:creationId xmlns:a16="http://schemas.microsoft.com/office/drawing/2014/main" id="{39057BBA-F741-450A-89A9-92E1A9B79B1E}"/>
              </a:ext>
            </a:extLst>
          </p:cNvPr>
          <p:cNvSpPr/>
          <p:nvPr/>
        </p:nvSpPr>
        <p:spPr>
          <a:xfrm>
            <a:off x="11188509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145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9" name="Volný tvar: obrazec 388">
            <a:extLst>
              <a:ext uri="{FF2B5EF4-FFF2-40B4-BE49-F238E27FC236}">
                <a16:creationId xmlns:a16="http://schemas.microsoft.com/office/drawing/2014/main" id="{2B3313A6-957C-4ADA-BD21-D0C8740E4109}"/>
              </a:ext>
            </a:extLst>
          </p:cNvPr>
          <p:cNvSpPr/>
          <p:nvPr/>
        </p:nvSpPr>
        <p:spPr>
          <a:xfrm>
            <a:off x="11517883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0" name="Volný tvar: obrazec 389">
            <a:extLst>
              <a:ext uri="{FF2B5EF4-FFF2-40B4-BE49-F238E27FC236}">
                <a16:creationId xmlns:a16="http://schemas.microsoft.com/office/drawing/2014/main" id="{BC1DEFBB-5E7F-4C5A-BF80-C8BCE0DEAAFB}"/>
              </a:ext>
            </a:extLst>
          </p:cNvPr>
          <p:cNvSpPr/>
          <p:nvPr/>
        </p:nvSpPr>
        <p:spPr>
          <a:xfrm>
            <a:off x="9542335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0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1" name="Volný tvar: obrazec 390">
            <a:extLst>
              <a:ext uri="{FF2B5EF4-FFF2-40B4-BE49-F238E27FC236}">
                <a16:creationId xmlns:a16="http://schemas.microsoft.com/office/drawing/2014/main" id="{EA091F80-DE7F-465B-8153-2A36559B7464}"/>
              </a:ext>
            </a:extLst>
          </p:cNvPr>
          <p:cNvSpPr/>
          <p:nvPr/>
        </p:nvSpPr>
        <p:spPr>
          <a:xfrm>
            <a:off x="9871582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594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2" name="Volný tvar: obrazec 391">
            <a:extLst>
              <a:ext uri="{FF2B5EF4-FFF2-40B4-BE49-F238E27FC236}">
                <a16:creationId xmlns:a16="http://schemas.microsoft.com/office/drawing/2014/main" id="{D1FB2512-DB65-4B77-8BC7-CF13477891E3}"/>
              </a:ext>
            </a:extLst>
          </p:cNvPr>
          <p:cNvSpPr/>
          <p:nvPr/>
        </p:nvSpPr>
        <p:spPr>
          <a:xfrm>
            <a:off x="10200830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5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64" y="11811"/>
                  <a:pt x="176720" y="62547"/>
                  <a:pt x="149415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3" name="Volný tvar: obrazec 392">
            <a:extLst>
              <a:ext uri="{FF2B5EF4-FFF2-40B4-BE49-F238E27FC236}">
                <a16:creationId xmlns:a16="http://schemas.microsoft.com/office/drawing/2014/main" id="{619650F7-5DD7-4CD3-9E74-F01855373C68}"/>
              </a:ext>
            </a:extLst>
          </p:cNvPr>
          <p:cNvSpPr/>
          <p:nvPr/>
        </p:nvSpPr>
        <p:spPr>
          <a:xfrm>
            <a:off x="10530014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4" name="Volný tvar: obrazec 393">
            <a:extLst>
              <a:ext uri="{FF2B5EF4-FFF2-40B4-BE49-F238E27FC236}">
                <a16:creationId xmlns:a16="http://schemas.microsoft.com/office/drawing/2014/main" id="{71BDFA27-C766-4868-A3FD-8958AA467581}"/>
              </a:ext>
            </a:extLst>
          </p:cNvPr>
          <p:cNvSpPr/>
          <p:nvPr/>
        </p:nvSpPr>
        <p:spPr>
          <a:xfrm>
            <a:off x="10859389" y="6355524"/>
            <a:ext cx="298767" cy="127698"/>
          </a:xfrm>
          <a:custGeom>
            <a:avLst/>
            <a:gdLst>
              <a:gd name="connsiteX0" fmla="*/ 289306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638 w 298767"/>
              <a:gd name="connsiteY5" fmla="*/ 127698 h 127698"/>
              <a:gd name="connsiteX6" fmla="*/ 298767 w 298767"/>
              <a:gd name="connsiteY6" fmla="*/ 1715 h 127698"/>
              <a:gd name="connsiteX7" fmla="*/ 289306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618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67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5" name="Volný tvar: obrazec 394">
            <a:extLst>
              <a:ext uri="{FF2B5EF4-FFF2-40B4-BE49-F238E27FC236}">
                <a16:creationId xmlns:a16="http://schemas.microsoft.com/office/drawing/2014/main" id="{ED845DCA-19BE-43E2-A439-DE98423C43D8}"/>
              </a:ext>
            </a:extLst>
          </p:cNvPr>
          <p:cNvSpPr/>
          <p:nvPr/>
        </p:nvSpPr>
        <p:spPr>
          <a:xfrm>
            <a:off x="11188509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145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6" name="Volný tvar: obrazec 395">
            <a:extLst>
              <a:ext uri="{FF2B5EF4-FFF2-40B4-BE49-F238E27FC236}">
                <a16:creationId xmlns:a16="http://schemas.microsoft.com/office/drawing/2014/main" id="{75C97D6B-5360-4B05-856D-91F8EFC1DCBF}"/>
              </a:ext>
            </a:extLst>
          </p:cNvPr>
          <p:cNvSpPr/>
          <p:nvPr/>
        </p:nvSpPr>
        <p:spPr>
          <a:xfrm>
            <a:off x="11517883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Volný tvar: obrazec 328">
            <a:extLst>
              <a:ext uri="{FF2B5EF4-FFF2-40B4-BE49-F238E27FC236}">
                <a16:creationId xmlns:a16="http://schemas.microsoft.com/office/drawing/2014/main" id="{412E7E7C-D51D-491F-9FFC-1502327DC4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/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7528" y="4377710"/>
            <a:ext cx="9222995" cy="1218795"/>
          </a:xfrm>
          <a:noFill/>
        </p:spPr>
        <p:txBody>
          <a:bodyPr wrap="square" lIns="0" tIns="0" rIns="0" bIns="0" anchor="b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  <a:br>
              <a:rPr lang="cs-CZ" dirty="0"/>
            </a:br>
            <a:r>
              <a:rPr lang="cs-CZ" dirty="0"/>
              <a:t>na dva řádky</a:t>
            </a:r>
          </a:p>
        </p:txBody>
      </p:sp>
      <p:sp>
        <p:nvSpPr>
          <p:cNvPr id="336" name="Volný tvar: obrazec 335">
            <a:extLst>
              <a:ext uri="{FF2B5EF4-FFF2-40B4-BE49-F238E27FC236}">
                <a16:creationId xmlns:a16="http://schemas.microsoft.com/office/drawing/2014/main" id="{8F017BCA-1F96-47C9-9A57-64C76903AA19}"/>
              </a:ext>
            </a:extLst>
          </p:cNvPr>
          <p:cNvSpPr/>
          <p:nvPr/>
        </p:nvSpPr>
        <p:spPr>
          <a:xfrm>
            <a:off x="2628201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01" y="11811"/>
                  <a:pt x="176720" y="62484"/>
                  <a:pt x="149416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7" name="Volný tvar: obrazec 336">
            <a:extLst>
              <a:ext uri="{FF2B5EF4-FFF2-40B4-BE49-F238E27FC236}">
                <a16:creationId xmlns:a16="http://schemas.microsoft.com/office/drawing/2014/main" id="{66FD04EB-B5D3-4A56-8973-98427C5AC2FE}"/>
              </a:ext>
            </a:extLst>
          </p:cNvPr>
          <p:cNvSpPr/>
          <p:nvPr/>
        </p:nvSpPr>
        <p:spPr>
          <a:xfrm>
            <a:off x="2957385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2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8" name="Volný tvar: obrazec 337">
            <a:extLst>
              <a:ext uri="{FF2B5EF4-FFF2-40B4-BE49-F238E27FC236}">
                <a16:creationId xmlns:a16="http://schemas.microsoft.com/office/drawing/2014/main" id="{EB87863D-27EF-4ABD-9233-54FB008F903F}"/>
              </a:ext>
            </a:extLst>
          </p:cNvPr>
          <p:cNvSpPr/>
          <p:nvPr/>
        </p:nvSpPr>
        <p:spPr>
          <a:xfrm>
            <a:off x="3286759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9" name="Volný tvar: obrazec 338">
            <a:extLst>
              <a:ext uri="{FF2B5EF4-FFF2-40B4-BE49-F238E27FC236}">
                <a16:creationId xmlns:a16="http://schemas.microsoft.com/office/drawing/2014/main" id="{8509DDD2-7D41-49D4-90C2-DE12F8196337}"/>
              </a:ext>
            </a:extLst>
          </p:cNvPr>
          <p:cNvSpPr/>
          <p:nvPr/>
        </p:nvSpPr>
        <p:spPr>
          <a:xfrm>
            <a:off x="3615880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0" name="Volný tvar: obrazec 339">
            <a:extLst>
              <a:ext uri="{FF2B5EF4-FFF2-40B4-BE49-F238E27FC236}">
                <a16:creationId xmlns:a16="http://schemas.microsoft.com/office/drawing/2014/main" id="{CFFEDB2E-CC74-47CB-AA91-4F6EEB4641F3}"/>
              </a:ext>
            </a:extLst>
          </p:cNvPr>
          <p:cNvSpPr/>
          <p:nvPr/>
        </p:nvSpPr>
        <p:spPr>
          <a:xfrm>
            <a:off x="3945318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1" name="Volný tvar: obrazec 340">
            <a:extLst>
              <a:ext uri="{FF2B5EF4-FFF2-40B4-BE49-F238E27FC236}">
                <a16:creationId xmlns:a16="http://schemas.microsoft.com/office/drawing/2014/main" id="{44B48B0F-27D3-4FB4-B90C-72740C2A6EF8}"/>
              </a:ext>
            </a:extLst>
          </p:cNvPr>
          <p:cNvSpPr/>
          <p:nvPr/>
        </p:nvSpPr>
        <p:spPr>
          <a:xfrm>
            <a:off x="4274439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145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2" name="Volný tvar: obrazec 341">
            <a:extLst>
              <a:ext uri="{FF2B5EF4-FFF2-40B4-BE49-F238E27FC236}">
                <a16:creationId xmlns:a16="http://schemas.microsoft.com/office/drawing/2014/main" id="{F76806EF-9697-4565-805E-6F733DAEA901}"/>
              </a:ext>
            </a:extLst>
          </p:cNvPr>
          <p:cNvSpPr/>
          <p:nvPr/>
        </p:nvSpPr>
        <p:spPr>
          <a:xfrm>
            <a:off x="4603750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3" name="Volný tvar: obrazec 342">
            <a:extLst>
              <a:ext uri="{FF2B5EF4-FFF2-40B4-BE49-F238E27FC236}">
                <a16:creationId xmlns:a16="http://schemas.microsoft.com/office/drawing/2014/main" id="{90E7CE06-A2A9-496E-AD0B-BF4740967C34}"/>
              </a:ext>
            </a:extLst>
          </p:cNvPr>
          <p:cNvSpPr/>
          <p:nvPr/>
        </p:nvSpPr>
        <p:spPr>
          <a:xfrm>
            <a:off x="4932934" y="6118097"/>
            <a:ext cx="298767" cy="127635"/>
          </a:xfrm>
          <a:custGeom>
            <a:avLst/>
            <a:gdLst>
              <a:gd name="connsiteX0" fmla="*/ 289369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1 w 298767"/>
              <a:gd name="connsiteY5" fmla="*/ 127635 h 127635"/>
              <a:gd name="connsiteX6" fmla="*/ 298767 w 298767"/>
              <a:gd name="connsiteY6" fmla="*/ 1651 h 127635"/>
              <a:gd name="connsiteX7" fmla="*/ 289369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701" y="127635"/>
                </a:lnTo>
                <a:cubicBezTo>
                  <a:pt x="176149" y="101854"/>
                  <a:pt x="271145" y="22987"/>
                  <a:pt x="298767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9" name="Volný tvar: obrazec 348">
            <a:extLst>
              <a:ext uri="{FF2B5EF4-FFF2-40B4-BE49-F238E27FC236}">
                <a16:creationId xmlns:a16="http://schemas.microsoft.com/office/drawing/2014/main" id="{3809D372-FC7B-4424-8FB6-4E9D74C138BA}"/>
              </a:ext>
            </a:extLst>
          </p:cNvPr>
          <p:cNvSpPr/>
          <p:nvPr/>
        </p:nvSpPr>
        <p:spPr>
          <a:xfrm>
            <a:off x="2628201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01" y="11811"/>
                  <a:pt x="176720" y="62547"/>
                  <a:pt x="149416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0" name="Volný tvar: obrazec 349">
            <a:extLst>
              <a:ext uri="{FF2B5EF4-FFF2-40B4-BE49-F238E27FC236}">
                <a16:creationId xmlns:a16="http://schemas.microsoft.com/office/drawing/2014/main" id="{476E31A6-4B2F-4AB7-BFDE-A78D3472A34D}"/>
              </a:ext>
            </a:extLst>
          </p:cNvPr>
          <p:cNvSpPr/>
          <p:nvPr/>
        </p:nvSpPr>
        <p:spPr>
          <a:xfrm>
            <a:off x="2957385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2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1" name="Volný tvar: obrazec 350">
            <a:extLst>
              <a:ext uri="{FF2B5EF4-FFF2-40B4-BE49-F238E27FC236}">
                <a16:creationId xmlns:a16="http://schemas.microsoft.com/office/drawing/2014/main" id="{84D11637-8402-47A5-8189-C7AC9CC34AC1}"/>
              </a:ext>
            </a:extLst>
          </p:cNvPr>
          <p:cNvSpPr/>
          <p:nvPr/>
        </p:nvSpPr>
        <p:spPr>
          <a:xfrm>
            <a:off x="3286759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2" name="Volný tvar: obrazec 351">
            <a:extLst>
              <a:ext uri="{FF2B5EF4-FFF2-40B4-BE49-F238E27FC236}">
                <a16:creationId xmlns:a16="http://schemas.microsoft.com/office/drawing/2014/main" id="{83CA27D8-B525-4102-8D46-D07D462A6BC1}"/>
              </a:ext>
            </a:extLst>
          </p:cNvPr>
          <p:cNvSpPr/>
          <p:nvPr/>
        </p:nvSpPr>
        <p:spPr>
          <a:xfrm>
            <a:off x="3615880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3" name="Volný tvar: obrazec 352">
            <a:extLst>
              <a:ext uri="{FF2B5EF4-FFF2-40B4-BE49-F238E27FC236}">
                <a16:creationId xmlns:a16="http://schemas.microsoft.com/office/drawing/2014/main" id="{6DC86A98-01B8-4257-8363-FC56E4C3C509}"/>
              </a:ext>
            </a:extLst>
          </p:cNvPr>
          <p:cNvSpPr/>
          <p:nvPr/>
        </p:nvSpPr>
        <p:spPr>
          <a:xfrm>
            <a:off x="3945318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4" name="Volný tvar: obrazec 353">
            <a:extLst>
              <a:ext uri="{FF2B5EF4-FFF2-40B4-BE49-F238E27FC236}">
                <a16:creationId xmlns:a16="http://schemas.microsoft.com/office/drawing/2014/main" id="{F138AF7D-E0D0-46C0-8D1F-A24D46D433FA}"/>
              </a:ext>
            </a:extLst>
          </p:cNvPr>
          <p:cNvSpPr/>
          <p:nvPr/>
        </p:nvSpPr>
        <p:spPr>
          <a:xfrm>
            <a:off x="4274439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145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5" name="Volný tvar: obrazec 354">
            <a:extLst>
              <a:ext uri="{FF2B5EF4-FFF2-40B4-BE49-F238E27FC236}">
                <a16:creationId xmlns:a16="http://schemas.microsoft.com/office/drawing/2014/main" id="{E53AD394-0CEE-48C9-BD29-7D1F6B60676A}"/>
              </a:ext>
            </a:extLst>
          </p:cNvPr>
          <p:cNvSpPr/>
          <p:nvPr/>
        </p:nvSpPr>
        <p:spPr>
          <a:xfrm>
            <a:off x="4603750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6" name="Volný tvar: obrazec 355">
            <a:extLst>
              <a:ext uri="{FF2B5EF4-FFF2-40B4-BE49-F238E27FC236}">
                <a16:creationId xmlns:a16="http://schemas.microsoft.com/office/drawing/2014/main" id="{7C3363B5-446A-49F0-98EB-95DA2FBB0154}"/>
              </a:ext>
            </a:extLst>
          </p:cNvPr>
          <p:cNvSpPr/>
          <p:nvPr/>
        </p:nvSpPr>
        <p:spPr>
          <a:xfrm>
            <a:off x="4932934" y="6355524"/>
            <a:ext cx="298767" cy="127698"/>
          </a:xfrm>
          <a:custGeom>
            <a:avLst/>
            <a:gdLst>
              <a:gd name="connsiteX0" fmla="*/ 289369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1 w 298767"/>
              <a:gd name="connsiteY5" fmla="*/ 127698 h 127698"/>
              <a:gd name="connsiteX6" fmla="*/ 298767 w 298767"/>
              <a:gd name="connsiteY6" fmla="*/ 1715 h 127698"/>
              <a:gd name="connsiteX7" fmla="*/ 289369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701" y="127698"/>
                </a:lnTo>
                <a:cubicBezTo>
                  <a:pt x="176149" y="101917"/>
                  <a:pt x="271145" y="23051"/>
                  <a:pt x="298767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7" name="Volný tvar: obrazec 356">
            <a:extLst>
              <a:ext uri="{FF2B5EF4-FFF2-40B4-BE49-F238E27FC236}">
                <a16:creationId xmlns:a16="http://schemas.microsoft.com/office/drawing/2014/main" id="{B6650EB8-E61A-4974-AFAF-F3C45163EF96}"/>
              </a:ext>
            </a:extLst>
          </p:cNvPr>
          <p:cNvSpPr/>
          <p:nvPr/>
        </p:nvSpPr>
        <p:spPr>
          <a:xfrm>
            <a:off x="5262181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8" name="Volný tvar: obrazec 357">
            <a:extLst>
              <a:ext uri="{FF2B5EF4-FFF2-40B4-BE49-F238E27FC236}">
                <a16:creationId xmlns:a16="http://schemas.microsoft.com/office/drawing/2014/main" id="{E708B9AD-65B8-43E5-93E2-564F51DAD140}"/>
              </a:ext>
            </a:extLst>
          </p:cNvPr>
          <p:cNvSpPr/>
          <p:nvPr/>
        </p:nvSpPr>
        <p:spPr>
          <a:xfrm>
            <a:off x="5591428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1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9" name="Volný tvar: obrazec 358">
            <a:extLst>
              <a:ext uri="{FF2B5EF4-FFF2-40B4-BE49-F238E27FC236}">
                <a16:creationId xmlns:a16="http://schemas.microsoft.com/office/drawing/2014/main" id="{386450CE-85AA-4AF8-9787-35DFE9549A53}"/>
              </a:ext>
            </a:extLst>
          </p:cNvPr>
          <p:cNvSpPr/>
          <p:nvPr/>
        </p:nvSpPr>
        <p:spPr>
          <a:xfrm>
            <a:off x="5920613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2 w 298767"/>
              <a:gd name="connsiteY5" fmla="*/ 127635 h 127635"/>
              <a:gd name="connsiteX6" fmla="*/ 298767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702" y="127635"/>
                </a:lnTo>
                <a:cubicBezTo>
                  <a:pt x="176213" y="101854"/>
                  <a:pt x="271145" y="22987"/>
                  <a:pt x="298767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0" name="Volný tvar: obrazec 359">
            <a:extLst>
              <a:ext uri="{FF2B5EF4-FFF2-40B4-BE49-F238E27FC236}">
                <a16:creationId xmlns:a16="http://schemas.microsoft.com/office/drawing/2014/main" id="{84CC3179-038A-4078-9703-53D5D405F4C6}"/>
              </a:ext>
            </a:extLst>
          </p:cNvPr>
          <p:cNvSpPr/>
          <p:nvPr/>
        </p:nvSpPr>
        <p:spPr>
          <a:xfrm>
            <a:off x="6249923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416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638 w 298767"/>
              <a:gd name="connsiteY5" fmla="*/ 127635 h 127635"/>
              <a:gd name="connsiteX6" fmla="*/ 298768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618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68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1" name="Volný tvar: obrazec 360">
            <a:extLst>
              <a:ext uri="{FF2B5EF4-FFF2-40B4-BE49-F238E27FC236}">
                <a16:creationId xmlns:a16="http://schemas.microsoft.com/office/drawing/2014/main" id="{30A0F958-B9B0-4431-96B5-76624FEF9681}"/>
              </a:ext>
            </a:extLst>
          </p:cNvPr>
          <p:cNvSpPr/>
          <p:nvPr/>
        </p:nvSpPr>
        <p:spPr>
          <a:xfrm>
            <a:off x="6579044" y="6118097"/>
            <a:ext cx="298704" cy="127635"/>
          </a:xfrm>
          <a:custGeom>
            <a:avLst/>
            <a:gdLst>
              <a:gd name="connsiteX0" fmla="*/ 289434 w 298704"/>
              <a:gd name="connsiteY0" fmla="*/ 0 h 127635"/>
              <a:gd name="connsiteX1" fmla="*/ 149416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434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434" y="0"/>
                </a:moveTo>
                <a:cubicBezTo>
                  <a:pt x="262065" y="11811"/>
                  <a:pt x="176721" y="62484"/>
                  <a:pt x="149416" y="76327"/>
                </a:cubicBezTo>
                <a:cubicBezTo>
                  <a:pt x="122111" y="62484"/>
                  <a:pt x="36767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6" y="101854"/>
                  <a:pt x="271082" y="22987"/>
                  <a:pt x="298704" y="1651"/>
                </a:cubicBezTo>
                <a:lnTo>
                  <a:pt x="28943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2" name="Volný tvar: obrazec 361">
            <a:extLst>
              <a:ext uri="{FF2B5EF4-FFF2-40B4-BE49-F238E27FC236}">
                <a16:creationId xmlns:a16="http://schemas.microsoft.com/office/drawing/2014/main" id="{4FB79074-1CCC-4529-A9B6-182066E23D64}"/>
              </a:ext>
            </a:extLst>
          </p:cNvPr>
          <p:cNvSpPr/>
          <p:nvPr/>
        </p:nvSpPr>
        <p:spPr>
          <a:xfrm>
            <a:off x="6908482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619" y="101854"/>
                  <a:pt x="147066" y="127635"/>
                </a:cubicBezTo>
                <a:lnTo>
                  <a:pt x="151638" y="127635"/>
                </a:lnTo>
                <a:cubicBezTo>
                  <a:pt x="176086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3" name="Volný tvar: obrazec 362">
            <a:extLst>
              <a:ext uri="{FF2B5EF4-FFF2-40B4-BE49-F238E27FC236}">
                <a16:creationId xmlns:a16="http://schemas.microsoft.com/office/drawing/2014/main" id="{CE238A31-1557-44AC-91A4-F099B352BB9F}"/>
              </a:ext>
            </a:extLst>
          </p:cNvPr>
          <p:cNvSpPr/>
          <p:nvPr/>
        </p:nvSpPr>
        <p:spPr>
          <a:xfrm>
            <a:off x="7237666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2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8" y="127635"/>
                </a:lnTo>
                <a:cubicBezTo>
                  <a:pt x="176085" y="101854"/>
                  <a:pt x="271081" y="22987"/>
                  <a:pt x="298703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4" name="Volný tvar: obrazec 363">
            <a:extLst>
              <a:ext uri="{FF2B5EF4-FFF2-40B4-BE49-F238E27FC236}">
                <a16:creationId xmlns:a16="http://schemas.microsoft.com/office/drawing/2014/main" id="{5157F3F9-604F-4C18-99F0-85741B3215F7}"/>
              </a:ext>
            </a:extLst>
          </p:cNvPr>
          <p:cNvSpPr/>
          <p:nvPr/>
        </p:nvSpPr>
        <p:spPr>
          <a:xfrm>
            <a:off x="7566977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65" y="11811"/>
                  <a:pt x="176720" y="62484"/>
                  <a:pt x="149416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5" name="Volný tvar: obrazec 364">
            <a:extLst>
              <a:ext uri="{FF2B5EF4-FFF2-40B4-BE49-F238E27FC236}">
                <a16:creationId xmlns:a16="http://schemas.microsoft.com/office/drawing/2014/main" id="{5A61183E-4E97-4661-962E-49835636A44D}"/>
              </a:ext>
            </a:extLst>
          </p:cNvPr>
          <p:cNvSpPr/>
          <p:nvPr/>
        </p:nvSpPr>
        <p:spPr>
          <a:xfrm>
            <a:off x="7896161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6" name="Volný tvar: obrazec 365">
            <a:extLst>
              <a:ext uri="{FF2B5EF4-FFF2-40B4-BE49-F238E27FC236}">
                <a16:creationId xmlns:a16="http://schemas.microsoft.com/office/drawing/2014/main" id="{274775D2-CE3B-47E7-B890-4EC74676D4A7}"/>
              </a:ext>
            </a:extLst>
          </p:cNvPr>
          <p:cNvSpPr/>
          <p:nvPr/>
        </p:nvSpPr>
        <p:spPr>
          <a:xfrm>
            <a:off x="8225535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7" name="Volný tvar: obrazec 366">
            <a:extLst>
              <a:ext uri="{FF2B5EF4-FFF2-40B4-BE49-F238E27FC236}">
                <a16:creationId xmlns:a16="http://schemas.microsoft.com/office/drawing/2014/main" id="{24C768B1-4876-43A9-8FDC-89D0C7917380}"/>
              </a:ext>
            </a:extLst>
          </p:cNvPr>
          <p:cNvSpPr/>
          <p:nvPr/>
        </p:nvSpPr>
        <p:spPr>
          <a:xfrm>
            <a:off x="8554656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352 w 298767"/>
              <a:gd name="connsiteY1" fmla="*/ 76327 h 127635"/>
              <a:gd name="connsiteX2" fmla="*/ 9399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2 w 298767"/>
              <a:gd name="connsiteY5" fmla="*/ 127635 h 127635"/>
              <a:gd name="connsiteX6" fmla="*/ 298768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560" y="22987"/>
                  <a:pt x="122555" y="101854"/>
                  <a:pt x="147066" y="127635"/>
                </a:cubicBezTo>
                <a:lnTo>
                  <a:pt x="151702" y="127635"/>
                </a:lnTo>
                <a:cubicBezTo>
                  <a:pt x="176213" y="101854"/>
                  <a:pt x="271145" y="22987"/>
                  <a:pt x="298768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8" name="Volný tvar: obrazec 367">
            <a:extLst>
              <a:ext uri="{FF2B5EF4-FFF2-40B4-BE49-F238E27FC236}">
                <a16:creationId xmlns:a16="http://schemas.microsoft.com/office/drawing/2014/main" id="{74FFD924-F6A8-459E-9C7F-0D1F4533D0C3}"/>
              </a:ext>
            </a:extLst>
          </p:cNvPr>
          <p:cNvSpPr/>
          <p:nvPr/>
        </p:nvSpPr>
        <p:spPr>
          <a:xfrm>
            <a:off x="8884031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1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7 w 298703"/>
              <a:gd name="connsiteY5" fmla="*/ 127635 h 127635"/>
              <a:gd name="connsiteX6" fmla="*/ 298703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657" y="62484"/>
                  <a:pt x="149351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7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9" name="Volný tvar: obrazec 368">
            <a:extLst>
              <a:ext uri="{FF2B5EF4-FFF2-40B4-BE49-F238E27FC236}">
                <a16:creationId xmlns:a16="http://schemas.microsoft.com/office/drawing/2014/main" id="{181C4B5E-7DD1-44E8-8342-0B221A478B90}"/>
              </a:ext>
            </a:extLst>
          </p:cNvPr>
          <p:cNvSpPr/>
          <p:nvPr/>
        </p:nvSpPr>
        <p:spPr>
          <a:xfrm>
            <a:off x="9213151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720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0" name="Volný tvar: obrazec 369">
            <a:extLst>
              <a:ext uri="{FF2B5EF4-FFF2-40B4-BE49-F238E27FC236}">
                <a16:creationId xmlns:a16="http://schemas.microsoft.com/office/drawing/2014/main" id="{5BCBAE9B-8761-4989-8F4C-20B8DD5E30D6}"/>
              </a:ext>
            </a:extLst>
          </p:cNvPr>
          <p:cNvSpPr/>
          <p:nvPr/>
        </p:nvSpPr>
        <p:spPr>
          <a:xfrm>
            <a:off x="5262181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1" name="Volný tvar: obrazec 370">
            <a:extLst>
              <a:ext uri="{FF2B5EF4-FFF2-40B4-BE49-F238E27FC236}">
                <a16:creationId xmlns:a16="http://schemas.microsoft.com/office/drawing/2014/main" id="{A6FD8648-9FD6-4474-9624-C1BDC0BE232D}"/>
              </a:ext>
            </a:extLst>
          </p:cNvPr>
          <p:cNvSpPr/>
          <p:nvPr/>
        </p:nvSpPr>
        <p:spPr>
          <a:xfrm>
            <a:off x="5591428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1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2" name="Volný tvar: obrazec 371">
            <a:extLst>
              <a:ext uri="{FF2B5EF4-FFF2-40B4-BE49-F238E27FC236}">
                <a16:creationId xmlns:a16="http://schemas.microsoft.com/office/drawing/2014/main" id="{5EFDB3A0-79EB-41B2-BC63-877AA65103CF}"/>
              </a:ext>
            </a:extLst>
          </p:cNvPr>
          <p:cNvSpPr/>
          <p:nvPr/>
        </p:nvSpPr>
        <p:spPr>
          <a:xfrm>
            <a:off x="5920613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2 w 298767"/>
              <a:gd name="connsiteY5" fmla="*/ 127698 h 127698"/>
              <a:gd name="connsiteX6" fmla="*/ 298767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702" y="127698"/>
                </a:lnTo>
                <a:cubicBezTo>
                  <a:pt x="176213" y="101917"/>
                  <a:pt x="271145" y="23051"/>
                  <a:pt x="298767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3" name="Volný tvar: obrazec 372">
            <a:extLst>
              <a:ext uri="{FF2B5EF4-FFF2-40B4-BE49-F238E27FC236}">
                <a16:creationId xmlns:a16="http://schemas.microsoft.com/office/drawing/2014/main" id="{656F3947-3B2C-4CA6-9FCC-6864108DD97D}"/>
              </a:ext>
            </a:extLst>
          </p:cNvPr>
          <p:cNvSpPr/>
          <p:nvPr/>
        </p:nvSpPr>
        <p:spPr>
          <a:xfrm>
            <a:off x="6249923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416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638 w 298767"/>
              <a:gd name="connsiteY5" fmla="*/ 127698 h 127698"/>
              <a:gd name="connsiteX6" fmla="*/ 298768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618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68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4" name="Volný tvar: obrazec 373">
            <a:extLst>
              <a:ext uri="{FF2B5EF4-FFF2-40B4-BE49-F238E27FC236}">
                <a16:creationId xmlns:a16="http://schemas.microsoft.com/office/drawing/2014/main" id="{067550D1-DF67-4866-AE57-1A735C2EEDA3}"/>
              </a:ext>
            </a:extLst>
          </p:cNvPr>
          <p:cNvSpPr/>
          <p:nvPr/>
        </p:nvSpPr>
        <p:spPr>
          <a:xfrm>
            <a:off x="6579044" y="6355524"/>
            <a:ext cx="298704" cy="127698"/>
          </a:xfrm>
          <a:custGeom>
            <a:avLst/>
            <a:gdLst>
              <a:gd name="connsiteX0" fmla="*/ 289434 w 298704"/>
              <a:gd name="connsiteY0" fmla="*/ 0 h 127698"/>
              <a:gd name="connsiteX1" fmla="*/ 149416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434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434" y="0"/>
                </a:moveTo>
                <a:cubicBezTo>
                  <a:pt x="262065" y="11811"/>
                  <a:pt x="176721" y="62547"/>
                  <a:pt x="149416" y="76391"/>
                </a:cubicBezTo>
                <a:cubicBezTo>
                  <a:pt x="122111" y="62547"/>
                  <a:pt x="36767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6" y="101917"/>
                  <a:pt x="271082" y="23051"/>
                  <a:pt x="298704" y="1715"/>
                </a:cubicBezTo>
                <a:lnTo>
                  <a:pt x="28943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5" name="Volný tvar: obrazec 374">
            <a:extLst>
              <a:ext uri="{FF2B5EF4-FFF2-40B4-BE49-F238E27FC236}">
                <a16:creationId xmlns:a16="http://schemas.microsoft.com/office/drawing/2014/main" id="{6DC8E42F-B5C6-41C3-A5B0-28F0D457A76F}"/>
              </a:ext>
            </a:extLst>
          </p:cNvPr>
          <p:cNvSpPr/>
          <p:nvPr/>
        </p:nvSpPr>
        <p:spPr>
          <a:xfrm>
            <a:off x="6908482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619" y="101917"/>
                  <a:pt x="147066" y="127698"/>
                </a:cubicBezTo>
                <a:lnTo>
                  <a:pt x="151638" y="127698"/>
                </a:lnTo>
                <a:cubicBezTo>
                  <a:pt x="176086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6" name="Volný tvar: obrazec 375">
            <a:extLst>
              <a:ext uri="{FF2B5EF4-FFF2-40B4-BE49-F238E27FC236}">
                <a16:creationId xmlns:a16="http://schemas.microsoft.com/office/drawing/2014/main" id="{846D5270-C013-46FA-82F8-E422D65F1541}"/>
              </a:ext>
            </a:extLst>
          </p:cNvPr>
          <p:cNvSpPr/>
          <p:nvPr/>
        </p:nvSpPr>
        <p:spPr>
          <a:xfrm>
            <a:off x="7237666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2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8" y="127698"/>
                </a:lnTo>
                <a:cubicBezTo>
                  <a:pt x="176085" y="101917"/>
                  <a:pt x="271081" y="23051"/>
                  <a:pt x="298703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7" name="Volný tvar: obrazec 376">
            <a:extLst>
              <a:ext uri="{FF2B5EF4-FFF2-40B4-BE49-F238E27FC236}">
                <a16:creationId xmlns:a16="http://schemas.microsoft.com/office/drawing/2014/main" id="{7CC703F4-10A3-45C0-BD4A-C5EB7DC7FAB5}"/>
              </a:ext>
            </a:extLst>
          </p:cNvPr>
          <p:cNvSpPr/>
          <p:nvPr/>
        </p:nvSpPr>
        <p:spPr>
          <a:xfrm>
            <a:off x="7566977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65" y="11811"/>
                  <a:pt x="176720" y="62547"/>
                  <a:pt x="149416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8" name="Volný tvar: obrazec 377">
            <a:extLst>
              <a:ext uri="{FF2B5EF4-FFF2-40B4-BE49-F238E27FC236}">
                <a16:creationId xmlns:a16="http://schemas.microsoft.com/office/drawing/2014/main" id="{2A34A900-5A31-4602-A060-1494C3ED0B17}"/>
              </a:ext>
            </a:extLst>
          </p:cNvPr>
          <p:cNvSpPr/>
          <p:nvPr/>
        </p:nvSpPr>
        <p:spPr>
          <a:xfrm>
            <a:off x="7896161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9" name="Volný tvar: obrazec 378">
            <a:extLst>
              <a:ext uri="{FF2B5EF4-FFF2-40B4-BE49-F238E27FC236}">
                <a16:creationId xmlns:a16="http://schemas.microsoft.com/office/drawing/2014/main" id="{FCB4A70F-008F-489B-B197-E9A5E4D249FA}"/>
              </a:ext>
            </a:extLst>
          </p:cNvPr>
          <p:cNvSpPr/>
          <p:nvPr/>
        </p:nvSpPr>
        <p:spPr>
          <a:xfrm>
            <a:off x="8225535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0" name="Volný tvar: obrazec 379">
            <a:extLst>
              <a:ext uri="{FF2B5EF4-FFF2-40B4-BE49-F238E27FC236}">
                <a16:creationId xmlns:a16="http://schemas.microsoft.com/office/drawing/2014/main" id="{33B6606B-6C4F-4D67-90CD-6AE1859518F2}"/>
              </a:ext>
            </a:extLst>
          </p:cNvPr>
          <p:cNvSpPr/>
          <p:nvPr/>
        </p:nvSpPr>
        <p:spPr>
          <a:xfrm>
            <a:off x="8554656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352 w 298767"/>
              <a:gd name="connsiteY1" fmla="*/ 76391 h 127698"/>
              <a:gd name="connsiteX2" fmla="*/ 9399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2 w 298767"/>
              <a:gd name="connsiteY5" fmla="*/ 127698 h 127698"/>
              <a:gd name="connsiteX6" fmla="*/ 298768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560" y="23051"/>
                  <a:pt x="122555" y="101917"/>
                  <a:pt x="147066" y="127698"/>
                </a:cubicBezTo>
                <a:lnTo>
                  <a:pt x="151702" y="127698"/>
                </a:lnTo>
                <a:cubicBezTo>
                  <a:pt x="176213" y="101917"/>
                  <a:pt x="271145" y="23051"/>
                  <a:pt x="298768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1" name="Volný tvar: obrazec 380">
            <a:extLst>
              <a:ext uri="{FF2B5EF4-FFF2-40B4-BE49-F238E27FC236}">
                <a16:creationId xmlns:a16="http://schemas.microsoft.com/office/drawing/2014/main" id="{3E5B8101-E015-4B06-A7E3-5D139886BBB2}"/>
              </a:ext>
            </a:extLst>
          </p:cNvPr>
          <p:cNvSpPr/>
          <p:nvPr/>
        </p:nvSpPr>
        <p:spPr>
          <a:xfrm>
            <a:off x="8884031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1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7 w 298703"/>
              <a:gd name="connsiteY5" fmla="*/ 127698 h 127698"/>
              <a:gd name="connsiteX6" fmla="*/ 298703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657" y="62547"/>
                  <a:pt x="149351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7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2" name="Volný tvar: obrazec 381">
            <a:extLst>
              <a:ext uri="{FF2B5EF4-FFF2-40B4-BE49-F238E27FC236}">
                <a16:creationId xmlns:a16="http://schemas.microsoft.com/office/drawing/2014/main" id="{A2599489-D4EE-4293-A35F-8FA335D179EA}"/>
              </a:ext>
            </a:extLst>
          </p:cNvPr>
          <p:cNvSpPr/>
          <p:nvPr/>
        </p:nvSpPr>
        <p:spPr>
          <a:xfrm>
            <a:off x="9213151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720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3" name="Volný tvar: obrazec 382">
            <a:extLst>
              <a:ext uri="{FF2B5EF4-FFF2-40B4-BE49-F238E27FC236}">
                <a16:creationId xmlns:a16="http://schemas.microsoft.com/office/drawing/2014/main" id="{901AB671-FBA9-480F-8940-671B32120214}"/>
              </a:ext>
            </a:extLst>
          </p:cNvPr>
          <p:cNvSpPr/>
          <p:nvPr/>
        </p:nvSpPr>
        <p:spPr>
          <a:xfrm>
            <a:off x="9542335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0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4" name="Volný tvar: obrazec 383">
            <a:extLst>
              <a:ext uri="{FF2B5EF4-FFF2-40B4-BE49-F238E27FC236}">
                <a16:creationId xmlns:a16="http://schemas.microsoft.com/office/drawing/2014/main" id="{8DEDBA69-EF37-4F76-890E-E9A41EBD70FA}"/>
              </a:ext>
            </a:extLst>
          </p:cNvPr>
          <p:cNvSpPr/>
          <p:nvPr/>
        </p:nvSpPr>
        <p:spPr>
          <a:xfrm>
            <a:off x="9871582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594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5" name="Volný tvar: obrazec 384">
            <a:extLst>
              <a:ext uri="{FF2B5EF4-FFF2-40B4-BE49-F238E27FC236}">
                <a16:creationId xmlns:a16="http://schemas.microsoft.com/office/drawing/2014/main" id="{01B0D578-CD46-4B62-9888-EC4931BFDD46}"/>
              </a:ext>
            </a:extLst>
          </p:cNvPr>
          <p:cNvSpPr/>
          <p:nvPr/>
        </p:nvSpPr>
        <p:spPr>
          <a:xfrm>
            <a:off x="10200830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5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64" y="11811"/>
                  <a:pt x="176720" y="62484"/>
                  <a:pt x="149415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6" name="Volný tvar: obrazec 385">
            <a:extLst>
              <a:ext uri="{FF2B5EF4-FFF2-40B4-BE49-F238E27FC236}">
                <a16:creationId xmlns:a16="http://schemas.microsoft.com/office/drawing/2014/main" id="{E4D85535-684D-4F9D-A8A9-83F5629DFC31}"/>
              </a:ext>
            </a:extLst>
          </p:cNvPr>
          <p:cNvSpPr/>
          <p:nvPr/>
        </p:nvSpPr>
        <p:spPr>
          <a:xfrm>
            <a:off x="10530014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7" name="Volný tvar: obrazec 386">
            <a:extLst>
              <a:ext uri="{FF2B5EF4-FFF2-40B4-BE49-F238E27FC236}">
                <a16:creationId xmlns:a16="http://schemas.microsoft.com/office/drawing/2014/main" id="{0458C5F0-3434-43C0-8B82-DD9844BEEBB2}"/>
              </a:ext>
            </a:extLst>
          </p:cNvPr>
          <p:cNvSpPr/>
          <p:nvPr/>
        </p:nvSpPr>
        <p:spPr>
          <a:xfrm>
            <a:off x="10859389" y="6118097"/>
            <a:ext cx="298767" cy="127635"/>
          </a:xfrm>
          <a:custGeom>
            <a:avLst/>
            <a:gdLst>
              <a:gd name="connsiteX0" fmla="*/ 289306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638 w 298767"/>
              <a:gd name="connsiteY5" fmla="*/ 127635 h 127635"/>
              <a:gd name="connsiteX6" fmla="*/ 298767 w 298767"/>
              <a:gd name="connsiteY6" fmla="*/ 1651 h 127635"/>
              <a:gd name="connsiteX7" fmla="*/ 289306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618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67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8" name="Volný tvar: obrazec 387">
            <a:extLst>
              <a:ext uri="{FF2B5EF4-FFF2-40B4-BE49-F238E27FC236}">
                <a16:creationId xmlns:a16="http://schemas.microsoft.com/office/drawing/2014/main" id="{39057BBA-F741-450A-89A9-92E1A9B79B1E}"/>
              </a:ext>
            </a:extLst>
          </p:cNvPr>
          <p:cNvSpPr/>
          <p:nvPr/>
        </p:nvSpPr>
        <p:spPr>
          <a:xfrm>
            <a:off x="11188509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145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9" name="Volný tvar: obrazec 388">
            <a:extLst>
              <a:ext uri="{FF2B5EF4-FFF2-40B4-BE49-F238E27FC236}">
                <a16:creationId xmlns:a16="http://schemas.microsoft.com/office/drawing/2014/main" id="{2B3313A6-957C-4ADA-BD21-D0C8740E4109}"/>
              </a:ext>
            </a:extLst>
          </p:cNvPr>
          <p:cNvSpPr/>
          <p:nvPr/>
        </p:nvSpPr>
        <p:spPr>
          <a:xfrm>
            <a:off x="11517883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0" name="Volný tvar: obrazec 389">
            <a:extLst>
              <a:ext uri="{FF2B5EF4-FFF2-40B4-BE49-F238E27FC236}">
                <a16:creationId xmlns:a16="http://schemas.microsoft.com/office/drawing/2014/main" id="{BC1DEFBB-5E7F-4C5A-BF80-C8BCE0DEAAFB}"/>
              </a:ext>
            </a:extLst>
          </p:cNvPr>
          <p:cNvSpPr/>
          <p:nvPr/>
        </p:nvSpPr>
        <p:spPr>
          <a:xfrm>
            <a:off x="9542335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0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1" name="Volný tvar: obrazec 390">
            <a:extLst>
              <a:ext uri="{FF2B5EF4-FFF2-40B4-BE49-F238E27FC236}">
                <a16:creationId xmlns:a16="http://schemas.microsoft.com/office/drawing/2014/main" id="{EA091F80-DE7F-465B-8153-2A36559B7464}"/>
              </a:ext>
            </a:extLst>
          </p:cNvPr>
          <p:cNvSpPr/>
          <p:nvPr/>
        </p:nvSpPr>
        <p:spPr>
          <a:xfrm>
            <a:off x="9871582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594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2" name="Volný tvar: obrazec 391">
            <a:extLst>
              <a:ext uri="{FF2B5EF4-FFF2-40B4-BE49-F238E27FC236}">
                <a16:creationId xmlns:a16="http://schemas.microsoft.com/office/drawing/2014/main" id="{D1FB2512-DB65-4B77-8BC7-CF13477891E3}"/>
              </a:ext>
            </a:extLst>
          </p:cNvPr>
          <p:cNvSpPr/>
          <p:nvPr/>
        </p:nvSpPr>
        <p:spPr>
          <a:xfrm>
            <a:off x="10200830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5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64" y="11811"/>
                  <a:pt x="176720" y="62547"/>
                  <a:pt x="149415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3" name="Volný tvar: obrazec 392">
            <a:extLst>
              <a:ext uri="{FF2B5EF4-FFF2-40B4-BE49-F238E27FC236}">
                <a16:creationId xmlns:a16="http://schemas.microsoft.com/office/drawing/2014/main" id="{619650F7-5DD7-4CD3-9E74-F01855373C68}"/>
              </a:ext>
            </a:extLst>
          </p:cNvPr>
          <p:cNvSpPr/>
          <p:nvPr/>
        </p:nvSpPr>
        <p:spPr>
          <a:xfrm>
            <a:off x="10530014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4" name="Volný tvar: obrazec 393">
            <a:extLst>
              <a:ext uri="{FF2B5EF4-FFF2-40B4-BE49-F238E27FC236}">
                <a16:creationId xmlns:a16="http://schemas.microsoft.com/office/drawing/2014/main" id="{71BDFA27-C766-4868-A3FD-8958AA467581}"/>
              </a:ext>
            </a:extLst>
          </p:cNvPr>
          <p:cNvSpPr/>
          <p:nvPr/>
        </p:nvSpPr>
        <p:spPr>
          <a:xfrm>
            <a:off x="10859389" y="6355524"/>
            <a:ext cx="298767" cy="127698"/>
          </a:xfrm>
          <a:custGeom>
            <a:avLst/>
            <a:gdLst>
              <a:gd name="connsiteX0" fmla="*/ 289306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638 w 298767"/>
              <a:gd name="connsiteY5" fmla="*/ 127698 h 127698"/>
              <a:gd name="connsiteX6" fmla="*/ 298767 w 298767"/>
              <a:gd name="connsiteY6" fmla="*/ 1715 h 127698"/>
              <a:gd name="connsiteX7" fmla="*/ 289306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618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67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5" name="Volný tvar: obrazec 394">
            <a:extLst>
              <a:ext uri="{FF2B5EF4-FFF2-40B4-BE49-F238E27FC236}">
                <a16:creationId xmlns:a16="http://schemas.microsoft.com/office/drawing/2014/main" id="{ED845DCA-19BE-43E2-A439-DE98423C43D8}"/>
              </a:ext>
            </a:extLst>
          </p:cNvPr>
          <p:cNvSpPr/>
          <p:nvPr/>
        </p:nvSpPr>
        <p:spPr>
          <a:xfrm>
            <a:off x="11188509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145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6" name="Volný tvar: obrazec 395">
            <a:extLst>
              <a:ext uri="{FF2B5EF4-FFF2-40B4-BE49-F238E27FC236}">
                <a16:creationId xmlns:a16="http://schemas.microsoft.com/office/drawing/2014/main" id="{75C97D6B-5360-4B05-856D-91F8EFC1DCBF}"/>
              </a:ext>
            </a:extLst>
          </p:cNvPr>
          <p:cNvSpPr/>
          <p:nvPr/>
        </p:nvSpPr>
        <p:spPr>
          <a:xfrm>
            <a:off x="11517883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Volný tvar: obrazec 328">
            <a:extLst>
              <a:ext uri="{FF2B5EF4-FFF2-40B4-BE49-F238E27FC236}">
                <a16:creationId xmlns:a16="http://schemas.microsoft.com/office/drawing/2014/main" id="{72B1FD33-F3DE-4948-9B57-EB877B8B4832}"/>
              </a:ext>
            </a:extLst>
          </p:cNvPr>
          <p:cNvSpPr/>
          <p:nvPr/>
        </p:nvSpPr>
        <p:spPr>
          <a:xfrm>
            <a:off x="0" y="0"/>
            <a:ext cx="12192000" cy="572815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>
                  <a:lumMod val="84000"/>
                  <a:lumOff val="16000"/>
                </a:srgbClr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2353729"/>
            <a:ext cx="8199438" cy="834484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Např. 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4895319"/>
            <a:ext cx="10833100" cy="2215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 | funkce prezentujícího</a:t>
            </a:r>
          </a:p>
        </p:txBody>
      </p:sp>
      <p:grpSp>
        <p:nvGrpSpPr>
          <p:cNvPr id="1105" name="Skupina 4">
            <a:extLst>
              <a:ext uri="{FF2B5EF4-FFF2-40B4-BE49-F238E27FC236}">
                <a16:creationId xmlns:a16="http://schemas.microsoft.com/office/drawing/2014/main" id="{676DB37A-07FD-4BDD-9CE5-19979EC97586}"/>
              </a:ext>
            </a:extLst>
          </p:cNvPr>
          <p:cNvGrpSpPr/>
          <p:nvPr/>
        </p:nvGrpSpPr>
        <p:grpSpPr>
          <a:xfrm>
            <a:off x="982662" y="734207"/>
            <a:ext cx="2537577" cy="664797"/>
            <a:chOff x="9328150" y="384175"/>
            <a:chExt cx="2484438" cy="650876"/>
          </a:xfrm>
          <a:solidFill>
            <a:schemeClr val="bg1"/>
          </a:solidFill>
        </p:grpSpPr>
        <p:sp>
          <p:nvSpPr>
            <p:cNvPr id="1106" name="Freeform 503">
              <a:extLst>
                <a:ext uri="{FF2B5EF4-FFF2-40B4-BE49-F238E27FC236}">
                  <a16:creationId xmlns:a16="http://schemas.microsoft.com/office/drawing/2014/main" id="{84BCB5A2-F3E3-4794-B166-CBE6D6CE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0688" y="506413"/>
              <a:ext cx="147638" cy="207963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7" name="Freeform 504">
              <a:extLst>
                <a:ext uri="{FF2B5EF4-FFF2-40B4-BE49-F238E27FC236}">
                  <a16:creationId xmlns:a16="http://schemas.microsoft.com/office/drawing/2014/main" id="{6872D96A-1BC3-45F8-8DFD-8DECFEB82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600075"/>
              <a:ext cx="90488" cy="114300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8" name="Freeform 505">
              <a:extLst>
                <a:ext uri="{FF2B5EF4-FFF2-40B4-BE49-F238E27FC236}">
                  <a16:creationId xmlns:a16="http://schemas.microsoft.com/office/drawing/2014/main" id="{B7309DA7-1032-457B-A002-51D17C19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150" y="600075"/>
              <a:ext cx="73025" cy="114300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9" name="Freeform 506">
              <a:extLst>
                <a:ext uri="{FF2B5EF4-FFF2-40B4-BE49-F238E27FC236}">
                  <a16:creationId xmlns:a16="http://schemas.microsoft.com/office/drawing/2014/main" id="{CDF7984D-21EA-44CA-8F2D-0372F249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536575"/>
              <a:ext cx="123825" cy="174625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0" name="Freeform 507">
              <a:extLst>
                <a:ext uri="{FF2B5EF4-FFF2-40B4-BE49-F238E27FC236}">
                  <a16:creationId xmlns:a16="http://schemas.microsoft.com/office/drawing/2014/main" id="{EF639ADF-5531-4DDA-B771-CD3842F55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3288" y="544513"/>
              <a:ext cx="98425" cy="169863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1" name="Freeform 508">
              <a:extLst>
                <a:ext uri="{FF2B5EF4-FFF2-40B4-BE49-F238E27FC236}">
                  <a16:creationId xmlns:a16="http://schemas.microsoft.com/office/drawing/2014/main" id="{B853AB55-92A6-4CAC-9CEF-ACCB7C0D2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6800" y="544513"/>
              <a:ext cx="74613" cy="169863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2" name="Freeform 509">
              <a:extLst>
                <a:ext uri="{FF2B5EF4-FFF2-40B4-BE49-F238E27FC236}">
                  <a16:creationId xmlns:a16="http://schemas.microsoft.com/office/drawing/2014/main" id="{0E1ADE1B-958F-4476-9504-C55CEFD8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53657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3" name="Freeform 510">
              <a:extLst>
                <a:ext uri="{FF2B5EF4-FFF2-40B4-BE49-F238E27FC236}">
                  <a16:creationId xmlns:a16="http://schemas.microsoft.com/office/drawing/2014/main" id="{FDDEAF33-2459-4E78-BC24-75234A6E5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6350" y="600075"/>
              <a:ext cx="107950" cy="114300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4" name="Freeform 511">
              <a:extLst>
                <a:ext uri="{FF2B5EF4-FFF2-40B4-BE49-F238E27FC236}">
                  <a16:creationId xmlns:a16="http://schemas.microsoft.com/office/drawing/2014/main" id="{B837EB87-5196-4F10-9DAB-C2044496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536575"/>
              <a:ext cx="55563" cy="174625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5" name="Freeform 512">
              <a:extLst>
                <a:ext uri="{FF2B5EF4-FFF2-40B4-BE49-F238E27FC236}">
                  <a16:creationId xmlns:a16="http://schemas.microsoft.com/office/drawing/2014/main" id="{8E2B6F0B-1DD4-40FF-84A9-3123A576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088" y="600075"/>
              <a:ext cx="122238" cy="111125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6" name="Freeform 513">
              <a:extLst>
                <a:ext uri="{FF2B5EF4-FFF2-40B4-BE49-F238E27FC236}">
                  <a16:creationId xmlns:a16="http://schemas.microsoft.com/office/drawing/2014/main" id="{A7466D9D-34DB-4A97-BF50-87408EB00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7025" y="544513"/>
              <a:ext cx="55563" cy="166688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7" name="Freeform 514">
              <a:extLst>
                <a:ext uri="{FF2B5EF4-FFF2-40B4-BE49-F238E27FC236}">
                  <a16:creationId xmlns:a16="http://schemas.microsoft.com/office/drawing/2014/main" id="{C5C92709-CC87-472D-BC3F-051A2ACA2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7513" y="787400"/>
              <a:ext cx="55563" cy="157163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8" name="Freeform 515">
              <a:extLst>
                <a:ext uri="{FF2B5EF4-FFF2-40B4-BE49-F238E27FC236}">
                  <a16:creationId xmlns:a16="http://schemas.microsoft.com/office/drawing/2014/main" id="{65FE25C3-4996-49A4-A2ED-AB5AD446F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835025"/>
              <a:ext cx="122238" cy="109538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9" name="Freeform 516">
              <a:extLst>
                <a:ext uri="{FF2B5EF4-FFF2-40B4-BE49-F238E27FC236}">
                  <a16:creationId xmlns:a16="http://schemas.microsoft.com/office/drawing/2014/main" id="{40A1C4FD-E865-441C-BD5C-A02621D1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0713" y="835025"/>
              <a:ext cx="73025" cy="112713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0" name="Freeform 517">
              <a:extLst>
                <a:ext uri="{FF2B5EF4-FFF2-40B4-BE49-F238E27FC236}">
                  <a16:creationId xmlns:a16="http://schemas.microsoft.com/office/drawing/2014/main" id="{BBB99343-E00A-4631-AAD4-62F2C7445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3263" y="833438"/>
              <a:ext cx="117475" cy="169863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1" name="Freeform 518">
              <a:extLst>
                <a:ext uri="{FF2B5EF4-FFF2-40B4-BE49-F238E27FC236}">
                  <a16:creationId xmlns:a16="http://schemas.microsoft.com/office/drawing/2014/main" id="{56312A48-10B3-4F75-8CF3-41E985EAF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2" name="Freeform 519">
              <a:extLst>
                <a:ext uri="{FF2B5EF4-FFF2-40B4-BE49-F238E27FC236}">
                  <a16:creationId xmlns:a16="http://schemas.microsoft.com/office/drawing/2014/main" id="{A8FDB43F-1A47-45B4-889B-3653591C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13" y="77152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3" name="Freeform 520">
              <a:extLst>
                <a:ext uri="{FF2B5EF4-FFF2-40B4-BE49-F238E27FC236}">
                  <a16:creationId xmlns:a16="http://schemas.microsoft.com/office/drawing/2014/main" id="{A10FDFF9-AE9C-4851-8FC0-02F48C709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835025"/>
              <a:ext cx="92075" cy="112713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4" name="Freeform 521">
              <a:extLst>
                <a:ext uri="{FF2B5EF4-FFF2-40B4-BE49-F238E27FC236}">
                  <a16:creationId xmlns:a16="http://schemas.microsoft.com/office/drawing/2014/main" id="{FE652219-8303-4DB6-8B17-E1C194A43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6813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5" name="Freeform 522">
              <a:extLst>
                <a:ext uri="{FF2B5EF4-FFF2-40B4-BE49-F238E27FC236}">
                  <a16:creationId xmlns:a16="http://schemas.microsoft.com/office/drawing/2014/main" id="{4E6A04B4-D00E-4727-ACAE-91B050E69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542925"/>
              <a:ext cx="366713" cy="407988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6" name="Freeform 523">
              <a:extLst>
                <a:ext uri="{FF2B5EF4-FFF2-40B4-BE49-F238E27FC236}">
                  <a16:creationId xmlns:a16="http://schemas.microsoft.com/office/drawing/2014/main" id="{2F439928-EE5F-4F69-A981-6E28512B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42925"/>
              <a:ext cx="252413" cy="407988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7" name="Freeform 524">
              <a:extLst>
                <a:ext uri="{FF2B5EF4-FFF2-40B4-BE49-F238E27FC236}">
                  <a16:creationId xmlns:a16="http://schemas.microsoft.com/office/drawing/2014/main" id="{F91D912E-3103-4973-9408-2E6FE400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552450"/>
              <a:ext cx="173038" cy="390525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8" name="Rectangle 525">
              <a:extLst>
                <a:ext uri="{FF2B5EF4-FFF2-40B4-BE49-F238E27FC236}">
                  <a16:creationId xmlns:a16="http://schemas.microsoft.com/office/drawing/2014/main" id="{F8CA8718-3C53-4A1B-944F-03787DB10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900" y="468313"/>
              <a:ext cx="15875" cy="566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9" name="Freeform 526">
              <a:extLst>
                <a:ext uri="{FF2B5EF4-FFF2-40B4-BE49-F238E27FC236}">
                  <a16:creationId xmlns:a16="http://schemas.microsoft.com/office/drawing/2014/main" id="{4A02F169-DA5A-416F-BF11-DD342E08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84175"/>
              <a:ext cx="284163" cy="122238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0" name="Freeform 527">
              <a:extLst>
                <a:ext uri="{FF2B5EF4-FFF2-40B4-BE49-F238E27FC236}">
                  <a16:creationId xmlns:a16="http://schemas.microsoft.com/office/drawing/2014/main" id="{10BB4014-33CE-4F5C-9BCD-7A63BFC7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384175"/>
              <a:ext cx="285750" cy="122238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4" name="Group 135">
            <a:extLst>
              <a:ext uri="{FF2B5EF4-FFF2-40B4-BE49-F238E27FC236}">
                <a16:creationId xmlns:a16="http://schemas.microsoft.com/office/drawing/2014/main" id="{A7A9AE90-C947-D865-642A-57BA06650857}"/>
              </a:ext>
            </a:extLst>
          </p:cNvPr>
          <p:cNvGrpSpPr/>
          <p:nvPr/>
        </p:nvGrpSpPr>
        <p:grpSpPr>
          <a:xfrm>
            <a:off x="982663" y="6118225"/>
            <a:ext cx="10833100" cy="365126"/>
            <a:chOff x="982663" y="6086476"/>
            <a:chExt cx="10833100" cy="3651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C93D4B-DD2F-C15E-6741-1B99C4E8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124C59-71C3-ABF3-2F3B-C8F6C9D43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1EAC29-9CAD-C8BB-DE47-71E557185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881A76-D2AA-E5C5-1365-52FE58185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76BE57-B170-5789-63D8-D33A9A20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42AE110-05E8-2C40-8927-5E7A21C5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BCCA4A5-B248-E518-469C-1C5C5957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3734C9E-D047-B83A-5D81-10BEDE2B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88F457-06E8-BEDB-1898-0B4FDD337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7A8B24C-3468-1670-3972-CA0E6460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D87DC2D-CA3A-1F82-7616-9C629F93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26D432D-FB82-A772-B382-E0C0C0BE5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C87C0FC-0FD7-E4D9-4367-349E59EC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A71DC0C-A867-2CF1-2485-83B02F63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9FDB403-68E3-7D18-04E6-59EC5BEC1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2400655-E8CF-BFA8-EFE2-736BB704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885BC93-39A9-8362-53FF-5A5127C5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A3C6B11-4EB6-E49A-B483-3E1C0770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460758A-E75F-E7C4-A401-7F4276F3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481D72F-4CD5-4767-39AC-10A0E350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AAD3BD8-B788-274A-8203-4AB5E26C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ADD3097-CD85-2009-2DCA-6D6F587C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476AF87-B458-919F-D331-01A876BE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CDAC14E-46B0-B44E-A321-7EC9BCC51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865EF44-6638-91DE-FC3A-D7BDFDD9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C78D1C6-8A7E-817B-0C88-C4B79D29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68D6144-D694-3779-141A-20C6206B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9A8200D-D403-75B5-03C2-E99CCA1F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C9C533-3466-A143-81E3-80E5FBB0E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418CB0B-5A2D-591B-B9A4-A628A593D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086476"/>
              <a:ext cx="298450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DA7E9C2-45F3-5571-C328-585573FA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6BD7223-D02E-26BB-7BA9-9B776D97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2A4C51-F98F-E185-BDF0-3B1CB0BE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4D1FEE8-8014-C1C0-BD0C-A8BEF138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F51F84C-7CAA-A861-6FF3-5A531668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BC70A8A-8B5B-048B-405F-99667110C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7784BA5-6606-9ECE-D10A-BA48EFE9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DD20F24-90D3-72DA-0CC8-3AD5810F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1314C1D-8BAA-EB09-DCAD-3A0ACC70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76E9574B-AE64-DFC3-FC03-FD503AE8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AD5B2E6-3235-607C-BB9F-20956049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E415539-329C-D973-D817-F2E731AB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889DB7E-8AB3-0A0A-B3BC-D9E2EFC0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23014"/>
              <a:ext cx="298450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1B139C2-C382-A745-AC78-C392A0B3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B3B3625-63D5-D709-595E-8D39296F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1B6A678-19C0-FA1A-8DE2-EFD394AE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8A65D71-CCAF-7040-F399-177BE8520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9CA72069-4555-C8BE-A745-445EE59A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B588F65A-4769-B8B1-2067-410B96A6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97E597C0-E3EC-4B11-5FA4-161979BB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EAD0DA4-D8A7-4138-7BEA-A569CB3ED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DAF053F-133A-4002-B473-CB8ECBB2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FE085731-C6A6-42AB-62A5-06DFA5CF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BACD0E7F-30CE-8CDE-2D67-09FD0320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C864C4E0-6243-BE32-0F0B-91AE12A2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6233BCD-5FA2-1B09-CE0F-B6857DE1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1AB37A0D-9238-F3EF-FC55-18E0179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E645C75B-4B49-876E-9B8A-C628640C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E48660B-C3F1-9532-7AF4-893BF091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96F80942-4430-C310-8011-29F73D010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BFC48169-9C31-01E1-0029-0582C85C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585C6E5-CB2D-BEB5-4F6F-5B9D96AB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DD9C772-9711-F3B2-874A-2164A03A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203819E-B8E7-7D7C-1119-5EF83EFE9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2A4E4487-A43B-00FD-B1B9-F1C619A6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AA291681-5862-C7E9-AB3D-A25BD531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190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5D6ED9-FBCD-421B-BA54-D2E549E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 dirty="0"/>
              <a:t>Nadpis slajdu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0CE499-6A3E-46D3-BBDC-3008AA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765738"/>
            <a:ext cx="10837862" cy="4184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2A9B043-20A3-45EB-BBCF-3B60C8338916}"/>
              </a:ext>
            </a:extLst>
          </p:cNvPr>
          <p:cNvGrpSpPr/>
          <p:nvPr/>
        </p:nvGrpSpPr>
        <p:grpSpPr>
          <a:xfrm>
            <a:off x="982663" y="6354763"/>
            <a:ext cx="10834687" cy="128588"/>
            <a:chOff x="982663" y="6354763"/>
            <a:chExt cx="10834687" cy="128588"/>
          </a:xfrm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E6778936-708B-41F6-AB4E-CA6527816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6312D01-B45C-4B3F-8F08-F09FF0886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5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D03FF243-A600-44AD-85E1-270B7920A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60ABE737-BD55-4EC0-9A88-DFE105501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1BF64E25-BC3C-4215-9B34-BCE49FA0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AAEEE339-66C3-46F6-818B-B7D6D78D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F1D223B0-1C5F-470A-996E-11D31A3F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54763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0830B5B8-BCD5-4E22-9F0D-DF3F7885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12D558EC-8FD1-4D7D-AF20-8A8C338E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460EDE25-A237-4D7D-8920-8795AD9D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AF19478-84B1-4A20-A755-3703811B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53091136-C5A7-4159-BDAF-D978AD3D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64AE861-0C50-4C91-AA1C-4BAD728BB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12644C10-CFE7-4A2F-AC1A-77A321B40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5A862AC6-9A43-4A12-BE89-EE073153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B00CE0AF-DF68-4CF6-8BEB-86B344C35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BCBC1E96-C317-4C30-94B7-2B72B3BF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54B0721-C514-4D76-A685-D2CF28A90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2C6B3D18-5FB3-49E8-9C4C-0553A39F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D02CF052-5738-4270-9937-7A09CEC91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6284259D-DBF1-492E-8CEA-BC48B6B7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4F070F44-265B-42F4-A9D4-EE00D072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225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6C1B76CB-08F0-40B2-8741-B347698CD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454D3AC6-0098-4C94-A687-0BB8B95D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3BBD28FC-8773-45FE-922A-9C3D7ED7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0EB0B61A-C31C-48D4-9762-5BD2E608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85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4">
              <a:extLst>
                <a:ext uri="{FF2B5EF4-FFF2-40B4-BE49-F238E27FC236}">
                  <a16:creationId xmlns:a16="http://schemas.microsoft.com/office/drawing/2014/main" id="{6E9F8858-16D3-4565-9A24-8697AE9D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463" y="6354763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913181BD-64CE-4F4D-A28F-B9C2FC13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6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1256FFD5-14A9-4B50-93F4-AAE4C6D85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67">
              <a:extLst>
                <a:ext uri="{FF2B5EF4-FFF2-40B4-BE49-F238E27FC236}">
                  <a16:creationId xmlns:a16="http://schemas.microsoft.com/office/drawing/2014/main" id="{94C08190-E32B-46A8-944F-F0D13F8A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68">
              <a:extLst>
                <a:ext uri="{FF2B5EF4-FFF2-40B4-BE49-F238E27FC236}">
                  <a16:creationId xmlns:a16="http://schemas.microsoft.com/office/drawing/2014/main" id="{4AF709F0-26B9-4598-95E2-197A44DDA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69">
              <a:extLst>
                <a:ext uri="{FF2B5EF4-FFF2-40B4-BE49-F238E27FC236}">
                  <a16:creationId xmlns:a16="http://schemas.microsoft.com/office/drawing/2014/main" id="{0B360556-4C2D-4C3F-9619-FF1A85E5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700" y="6354763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6A765E70-6888-4837-823D-444DC86F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99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4" r:id="rId3"/>
    <p:sldLayoutId id="2147483670" r:id="rId4"/>
    <p:sldLayoutId id="2147483650" r:id="rId5"/>
    <p:sldLayoutId id="2147483664" r:id="rId6"/>
    <p:sldLayoutId id="2147483671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93C80-75B0-8EA9-52CB-FBB7DE969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956317"/>
            <a:ext cx="6588351" cy="1329595"/>
          </a:xfrm>
        </p:spPr>
        <p:txBody>
          <a:bodyPr/>
          <a:lstStyle/>
          <a:p>
            <a:r>
              <a:rPr lang="cs-CZ" dirty="0"/>
              <a:t>Primární prevence </a:t>
            </a:r>
            <a:br>
              <a:rPr lang="cs-CZ" dirty="0"/>
            </a:br>
            <a:r>
              <a:rPr lang="cs-CZ" dirty="0"/>
              <a:t>v podmínkách školy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F3873E-8E91-E7B9-2E93-52BB16A3E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PhDr. Alena Pilousová, školní inspektorka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70353C-36B0-8AF0-428F-A603160CDB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Ústí nad Labem, 3. 10. 2023</a:t>
            </a:r>
          </a:p>
        </p:txBody>
      </p:sp>
    </p:spTree>
    <p:extLst>
      <p:ext uri="{BB962C8B-B14F-4D97-AF65-F5344CB8AC3E}">
        <p14:creationId xmlns:p14="http://schemas.microsoft.com/office/powerpoint/2010/main" val="34103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20" y="474452"/>
            <a:ext cx="6532549" cy="57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0A17F5C-9FF6-6994-C3F1-23EDD60F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258887"/>
            <a:ext cx="10067258" cy="434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4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27831-2D9A-DE57-D646-EE88E31E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Jak ve školách předcházet rizikovým jevům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C93BF8-1F35-5459-0D12-C70CB030E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b="1" dirty="0">
                <a:solidFill>
                  <a:srgbClr val="000000"/>
                </a:solidFill>
                <a:latin typeface="Segoe UI (Základní text)"/>
                <a:cs typeface="Calibri" panose="020F0502020204030204" pitchFamily="34" charset="0"/>
              </a:rPr>
              <a:t>Z</a:t>
            </a:r>
            <a:r>
              <a:rPr lang="cs-CZ" sz="2200" b="1" i="0" dirty="0">
                <a:solidFill>
                  <a:srgbClr val="000000"/>
                </a:solidFill>
                <a:effectLst/>
                <a:latin typeface="Segoe UI (Základní text)"/>
                <a:cs typeface="Calibri" panose="020F0502020204030204" pitchFamily="34" charset="0"/>
              </a:rPr>
              <a:t>pracovat a uskutečňovat program poradenských služeb ve škole</a:t>
            </a:r>
            <a:r>
              <a:rPr lang="cs-CZ" sz="2200" dirty="0">
                <a:solidFill>
                  <a:srgbClr val="000000"/>
                </a:solidFill>
                <a:latin typeface="Segoe UI (Základní text)"/>
                <a:cs typeface="Calibri" panose="020F0502020204030204" pitchFamily="34" charset="0"/>
              </a:rPr>
              <a:t> – na základě § 7 vyhlášky č. 72/2005 Sb. 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Segoe UI (Základní text)"/>
                <a:cs typeface="Calibri" panose="020F0502020204030204" pitchFamily="34" charset="0"/>
              </a:rPr>
              <a:t>o poskytování poradenských služeb ve školách a školských poradenských zařízeních.</a:t>
            </a:r>
            <a:endParaRPr lang="cs-CZ" sz="2200" dirty="0">
              <a:latin typeface="Segoe UI (Základní text)"/>
              <a:cs typeface="Calibri" panose="020F0502020204030204" pitchFamily="34" charset="0"/>
            </a:endParaRPr>
          </a:p>
          <a:p>
            <a:pPr algn="just"/>
            <a:r>
              <a:rPr lang="cs-CZ" sz="2200" dirty="0">
                <a:latin typeface="Segoe UI (Základní text)"/>
                <a:cs typeface="Calibri" panose="020F0502020204030204" pitchFamily="34" charset="0"/>
              </a:rPr>
              <a:t>Poskytovat důležité </a:t>
            </a:r>
            <a:r>
              <a:rPr lang="cs-CZ" sz="2200" b="1" dirty="0">
                <a:latin typeface="Segoe UI (Základní text)"/>
                <a:cs typeface="Calibri" panose="020F0502020204030204" pitchFamily="34" charset="0"/>
              </a:rPr>
              <a:t>informace k rizikovým jevům a kontakty na odborníky </a:t>
            </a:r>
            <a:r>
              <a:rPr lang="cs-CZ" sz="2200" dirty="0">
                <a:latin typeface="Segoe UI (Základní text)"/>
                <a:cs typeface="Calibri" panose="020F0502020204030204" pitchFamily="34" charset="0"/>
              </a:rPr>
              <a:t>pro žáky i jejich rodiče také na </a:t>
            </a:r>
            <a:r>
              <a:rPr lang="cs-CZ" sz="2200" b="1" dirty="0">
                <a:latin typeface="Segoe UI (Základní text)"/>
                <a:cs typeface="Calibri" panose="020F0502020204030204" pitchFamily="34" charset="0"/>
              </a:rPr>
              <a:t>webových stránkách školy</a:t>
            </a:r>
            <a:r>
              <a:rPr lang="cs-CZ" sz="2200" dirty="0">
                <a:latin typeface="Segoe UI (Základní text)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373D9-746D-97B9-8DCC-C6976108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498598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Jak ve školách předcházet rizikovým jevům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E38FD-0DEA-08C9-F54C-45BC3E50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19225"/>
            <a:ext cx="10837862" cy="4549775"/>
          </a:xfrm>
        </p:spPr>
        <p:txBody>
          <a:bodyPr>
            <a:normAutofit/>
          </a:bodyPr>
          <a:lstStyle/>
          <a:p>
            <a:pPr algn="just"/>
            <a:r>
              <a:rPr lang="cs-CZ" sz="2200" b="1" dirty="0">
                <a:cs typeface="Calibri" panose="020F0502020204030204" pitchFamily="34" charset="0"/>
              </a:rPr>
              <a:t>Zapojovat</a:t>
            </a:r>
            <a:r>
              <a:rPr lang="cs-CZ" sz="2200" dirty="0">
                <a:cs typeface="Calibri" panose="020F0502020204030204" pitchFamily="34" charset="0"/>
              </a:rPr>
              <a:t> do realizace preventivní strategie </a:t>
            </a:r>
            <a:r>
              <a:rPr lang="cs-CZ" sz="2200" b="1" dirty="0">
                <a:cs typeface="Calibri" panose="020F0502020204030204" pitchFamily="34" charset="0"/>
              </a:rPr>
              <a:t>všechny pedagogické pracovníky školy.</a:t>
            </a:r>
            <a:r>
              <a:rPr lang="cs-CZ" sz="2200" dirty="0"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cs-CZ" sz="2200" dirty="0">
                <a:cs typeface="Calibri" panose="020F0502020204030204" pitchFamily="34" charset="0"/>
              </a:rPr>
              <a:t>Nastavit odpovídající </a:t>
            </a:r>
            <a:r>
              <a:rPr lang="cs-CZ" sz="2200" b="1" dirty="0">
                <a:cs typeface="Calibri" panose="020F0502020204030204" pitchFamily="34" charset="0"/>
              </a:rPr>
              <a:t>další vzdělávání </a:t>
            </a:r>
            <a:r>
              <a:rPr lang="cs-CZ" sz="2200" dirty="0">
                <a:cs typeface="Calibri" panose="020F0502020204030204" pitchFamily="34" charset="0"/>
              </a:rPr>
              <a:t>v této oblasti </a:t>
            </a:r>
            <a:r>
              <a:rPr lang="cs-CZ" sz="2200" b="1" dirty="0">
                <a:cs typeface="Calibri" panose="020F0502020204030204" pitchFamily="34" charset="0"/>
              </a:rPr>
              <a:t>všech pedagogů </a:t>
            </a:r>
            <a:r>
              <a:rPr lang="cs-CZ" sz="2200" dirty="0">
                <a:cs typeface="Calibri" panose="020F0502020204030204" pitchFamily="34" charset="0"/>
              </a:rPr>
              <a:t>- své znalosti si prohlubují a aktualizují především metodici prevence a výchovní poradci. </a:t>
            </a:r>
          </a:p>
          <a:p>
            <a:pPr algn="just"/>
            <a:r>
              <a:rPr lang="cs-CZ" sz="2200" dirty="0">
                <a:cs typeface="Calibri" panose="020F0502020204030204" pitchFamily="34" charset="0"/>
              </a:rPr>
              <a:t>Nastavit si </a:t>
            </a:r>
            <a:r>
              <a:rPr lang="cs-CZ" sz="2200" b="1" dirty="0">
                <a:cs typeface="Calibri" panose="020F0502020204030204" pitchFamily="34" charset="0"/>
              </a:rPr>
              <a:t>přenos informací ze školního poradenského pracoviště </a:t>
            </a:r>
            <a:r>
              <a:rPr lang="cs-CZ" sz="2200" dirty="0">
                <a:cs typeface="Calibri" panose="020F0502020204030204" pitchFamily="34" charset="0"/>
              </a:rPr>
              <a:t>(ŠPP) ke všem pedagogům, </a:t>
            </a:r>
            <a:r>
              <a:rPr lang="cs-CZ" sz="2200" b="1" dirty="0">
                <a:cs typeface="Calibri" panose="020F0502020204030204" pitchFamily="34" charset="0"/>
              </a:rPr>
              <a:t>pedagogy metodicky vést</a:t>
            </a:r>
            <a:r>
              <a:rPr lang="cs-CZ" sz="22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dirty="0">
                <a:cs typeface="Calibri" panose="020F0502020204030204" pitchFamily="34" charset="0"/>
              </a:rPr>
              <a:t>Vhodně působit na žáky během každé vzdělávací aktivity, nejen při prevenci. </a:t>
            </a:r>
          </a:p>
          <a:p>
            <a:pPr algn="just"/>
            <a:r>
              <a:rPr lang="cs-CZ" sz="2200" dirty="0">
                <a:cs typeface="Calibri" panose="020F0502020204030204" pitchFamily="34" charset="0"/>
              </a:rPr>
              <a:t>Všichni pracovníci školy by měli </a:t>
            </a:r>
            <a:r>
              <a:rPr lang="cs-CZ" sz="2200" b="1" dirty="0">
                <a:cs typeface="Calibri" panose="020F0502020204030204" pitchFamily="34" charset="0"/>
              </a:rPr>
              <a:t>disponovat dostatečnými znalostmi a dovednostmi k rozpoznání šikany a kyberšikany </a:t>
            </a:r>
            <a:r>
              <a:rPr lang="cs-CZ" sz="2200" dirty="0">
                <a:cs typeface="Calibri" panose="020F0502020204030204" pitchFamily="34" charset="0"/>
              </a:rPr>
              <a:t>a </a:t>
            </a:r>
            <a:r>
              <a:rPr lang="cs-CZ" sz="2200" b="1" dirty="0">
                <a:cs typeface="Calibri" panose="020F0502020204030204" pitchFamily="34" charset="0"/>
              </a:rPr>
              <a:t>umět vhodně reagovat.</a:t>
            </a:r>
            <a:r>
              <a:rPr lang="cs-CZ" sz="2200" dirty="0"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cs-CZ" sz="2200" dirty="0">
                <a:cs typeface="Calibri" panose="020F0502020204030204" pitchFamily="34" charset="0"/>
              </a:rPr>
              <a:t>Míra proškolení pracovníků škol je poměrně nízká; podle žáků jsou nejčastěji seznamováni s riziky na internetu během běžné výuky, v třídnických hodinách nebo hodinách ICT .</a:t>
            </a:r>
            <a:endParaRPr lang="cs-CZ" sz="2200" dirty="0"/>
          </a:p>
          <a:p>
            <a:pPr lvl="1" algn="just"/>
            <a:endParaRPr lang="cs-CZ" sz="2000" dirty="0"/>
          </a:p>
          <a:p>
            <a:pPr lvl="1" algn="just"/>
            <a:endParaRPr lang="cs-CZ" sz="2000" dirty="0"/>
          </a:p>
          <a:p>
            <a:pPr lvl="1"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25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CE679-0BD9-8900-4D27-72291B00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Jak ve školách předcházet rizikovým jevům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70F62-DA95-5203-D444-7E7DF770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b="1" dirty="0"/>
              <a:t>Posílit význam třídních učitelů</a:t>
            </a:r>
            <a:r>
              <a:rPr lang="cs-CZ" sz="2200" dirty="0"/>
              <a:t> v oblasti prevence a identifikace šikany.</a:t>
            </a:r>
          </a:p>
          <a:p>
            <a:pPr algn="just"/>
            <a:r>
              <a:rPr lang="cs-CZ" sz="2200" dirty="0"/>
              <a:t>V rámci prevence </a:t>
            </a:r>
            <a:r>
              <a:rPr lang="cs-CZ" sz="2200" b="1" dirty="0"/>
              <a:t>systematicky pracovat se třídou </a:t>
            </a:r>
            <a:r>
              <a:rPr lang="cs-CZ" sz="2200" dirty="0"/>
              <a:t>– „nehasit“ problémy jen nahodilými intervencemi.</a:t>
            </a:r>
          </a:p>
          <a:p>
            <a:pPr algn="just"/>
            <a:r>
              <a:rPr lang="cs-CZ" sz="2200" b="1" dirty="0"/>
              <a:t>Využít potenciál třídnických hodin – </a:t>
            </a:r>
            <a:r>
              <a:rPr lang="cs-CZ" sz="2200" dirty="0"/>
              <a:t>zařazovat je zcela pravidelně (mohou být i součástí pevného rozvrhu), při těchto hodinách posilovat vztahy ve třídě.</a:t>
            </a:r>
          </a:p>
          <a:p>
            <a:pPr algn="just"/>
            <a:r>
              <a:rPr lang="cs-CZ" sz="2200" dirty="0"/>
              <a:t>Prevencí rizikového chování je </a:t>
            </a:r>
            <a:r>
              <a:rPr lang="cs-CZ" sz="2200" b="1" dirty="0"/>
              <a:t>péče o klima školy </a:t>
            </a:r>
            <a:r>
              <a:rPr lang="cs-CZ" sz="2200" dirty="0"/>
              <a:t>a budování dobrých vztahů nejen mezi žáky, ale i mezi zaměstnanci, zaměstnanci a žáky.</a:t>
            </a:r>
          </a:p>
          <a:p>
            <a:pPr algn="just"/>
            <a:r>
              <a:rPr lang="cs-CZ" sz="2200" dirty="0"/>
              <a:t>Vytvářet žákům i pedagogům </a:t>
            </a:r>
            <a:r>
              <a:rPr lang="cs-CZ" sz="2200" b="1" dirty="0" err="1"/>
              <a:t>well-being</a:t>
            </a:r>
            <a:r>
              <a:rPr lang="cs-CZ" sz="2200" dirty="0"/>
              <a:t>.</a:t>
            </a:r>
          </a:p>
          <a:p>
            <a:pPr lvl="1" algn="just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9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21D32-88DF-9EDB-A186-CBF39DC5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Jak ve školách předcházet rizikovým jevům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5C57E-5698-8B13-30DC-9A1CB7C02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dirty="0"/>
              <a:t>Zejména na SŠ organizovat </a:t>
            </a:r>
            <a:r>
              <a:rPr lang="cs-CZ" sz="2200" b="1" dirty="0"/>
              <a:t>adaptační aktivity</a:t>
            </a:r>
            <a:r>
              <a:rPr lang="cs-CZ" sz="2200" dirty="0"/>
              <a:t>, adaptační kurzy, organizovat </a:t>
            </a:r>
            <a:r>
              <a:rPr lang="cs-CZ" sz="2200" b="1" dirty="0"/>
              <a:t>výjezdní aktivity</a:t>
            </a:r>
            <a:r>
              <a:rPr lang="cs-CZ" sz="2200" dirty="0"/>
              <a:t>, případně </a:t>
            </a:r>
            <a:r>
              <a:rPr lang="cs-CZ" sz="2200" b="1" dirty="0"/>
              <a:t>kurzy pro stmelování kolektivů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Udělat si k primární prevenci </a:t>
            </a:r>
            <a:r>
              <a:rPr lang="cs-CZ" sz="2200" b="1" dirty="0"/>
              <a:t>pevný bod všech jednání pedagogické rady.</a:t>
            </a:r>
          </a:p>
          <a:p>
            <a:pPr algn="just"/>
            <a:r>
              <a:rPr lang="cs-CZ" sz="2200" dirty="0"/>
              <a:t>Pedagogy </a:t>
            </a:r>
            <a:r>
              <a:rPr lang="cs-CZ" sz="2200" b="1" dirty="0"/>
              <a:t>pravidelně informovat </a:t>
            </a:r>
            <a:r>
              <a:rPr lang="cs-CZ" sz="2200" dirty="0"/>
              <a:t>o všech případných </a:t>
            </a:r>
            <a:r>
              <a:rPr lang="cs-CZ" sz="2200" b="1" dirty="0"/>
              <a:t>legislativních změnách </a:t>
            </a:r>
            <a:r>
              <a:rPr lang="cs-CZ" sz="2200" dirty="0"/>
              <a:t>(k metodickým pokynům MŠMT si vytvářet Krizové plány školy, Preventivní programy, metodická doporučení apod.) a </a:t>
            </a:r>
            <a:r>
              <a:rPr lang="cs-CZ" sz="2200" b="1" dirty="0"/>
              <a:t>o aktuálně řešených problémech ve škole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Usilovat o podporu ve všech preventivních aktivitách řešených záležitostech ze strany </a:t>
            </a:r>
            <a:r>
              <a:rPr lang="cs-CZ" sz="2200" b="1" dirty="0"/>
              <a:t>vedení školy </a:t>
            </a:r>
            <a:r>
              <a:rPr lang="cs-CZ" sz="2200" dirty="0"/>
              <a:t>a nastavit si </a:t>
            </a:r>
            <a:r>
              <a:rPr lang="cs-CZ" sz="2200" b="1" dirty="0"/>
              <a:t>efektivní procesy </a:t>
            </a:r>
            <a:r>
              <a:rPr lang="cs-CZ" sz="2200" dirty="0"/>
              <a:t>k řešení rizikových jevů (informovanost vedení školy a odborných pracovníků ŠPP, každý učitel by měl vědět, co má dělat Když…). </a:t>
            </a:r>
          </a:p>
          <a:p>
            <a:pPr algn="just"/>
            <a:r>
              <a:rPr lang="cs-CZ" sz="2200" dirty="0"/>
              <a:t>V případě pochybností </a:t>
            </a:r>
            <a:r>
              <a:rPr lang="cs-CZ" sz="2200" b="1" dirty="0"/>
              <a:t>kontaktovat odborníky</a:t>
            </a:r>
            <a:r>
              <a:rPr lang="cs-CZ" sz="2200" dirty="0"/>
              <a:t>, např. oblastní metodiky prevence působící v PPP.</a:t>
            </a:r>
          </a:p>
          <a:p>
            <a:pPr algn="just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3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5A564-19FE-05CC-FEFD-017E9961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Jak ve školách předcházet rizikovým jevům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DA8AC-E077-A014-740D-6BC7D82E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47800"/>
            <a:ext cx="10837862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200" dirty="0"/>
              <a:t>Vycházet z hodnotících </a:t>
            </a:r>
            <a:r>
              <a:rPr lang="cs-CZ" sz="2200" b="1" dirty="0"/>
              <a:t>zjištění metodika prevence a výchovného poradce </a:t>
            </a:r>
            <a:r>
              <a:rPr lang="cs-CZ" sz="2200" dirty="0"/>
              <a:t>– témata v preventivním programu akcentovat v závislosti na skladbě žáků a právě se vyskytujících projevů rizikového chování.</a:t>
            </a:r>
          </a:p>
          <a:p>
            <a:pPr algn="just"/>
            <a:r>
              <a:rPr lang="cs-CZ" sz="2200" dirty="0"/>
              <a:t>Na základě těchto zpráv </a:t>
            </a:r>
            <a:r>
              <a:rPr lang="cs-CZ" sz="2200" b="1" dirty="0"/>
              <a:t>aktualizovat preventivní program školy</a:t>
            </a:r>
            <a:r>
              <a:rPr lang="cs-CZ" sz="2200" dirty="0"/>
              <a:t> (především v řešení šikany, kyberšikany nebo záškoláctví) a „šít si ho tzv. na míru“.</a:t>
            </a:r>
          </a:p>
          <a:p>
            <a:pPr algn="just"/>
            <a:r>
              <a:rPr lang="cs-CZ" sz="2200" dirty="0"/>
              <a:t>Seznámit se s novým aktuálním tématem a vypracovat si postupy pro jeho případný výskyt: </a:t>
            </a:r>
            <a:r>
              <a:rPr lang="cs-CZ" sz="2200" b="1" dirty="0"/>
              <a:t>Žák v duševní krizi a psychiatrická onemocnění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Když se objeví nové metodická doporučení (např. nikotinové sáčky ve škole) </a:t>
            </a:r>
            <a:r>
              <a:rPr lang="cs-CZ" sz="2200" b="1" dirty="0"/>
              <a:t>aktualizovat </a:t>
            </a:r>
            <a:r>
              <a:rPr lang="cs-CZ" sz="2200" dirty="0"/>
              <a:t>také </a:t>
            </a:r>
            <a:r>
              <a:rPr lang="cs-CZ" sz="2200" b="1" dirty="0"/>
              <a:t>školní řády.</a:t>
            </a:r>
          </a:p>
          <a:p>
            <a:pPr algn="just"/>
            <a:r>
              <a:rPr lang="cs-CZ" sz="2200" b="1" dirty="0"/>
              <a:t>Když už se objeví problém, dělat intervenci, ne prevenci!</a:t>
            </a:r>
            <a:endParaRPr lang="cs-CZ" sz="2200" dirty="0"/>
          </a:p>
          <a:p>
            <a:pPr algn="just"/>
            <a:r>
              <a:rPr lang="cs-CZ" sz="2200" dirty="0"/>
              <a:t>Za nejúčinnější intervence při řešení šikany jsou školami považovány ty, jež se </a:t>
            </a:r>
            <a:r>
              <a:rPr lang="cs-CZ" sz="2200" b="1" dirty="0"/>
              <a:t>zaměřují na práci s agresorem a obětí a jejich nejbližším sociálním okolím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Při uzavření nějakého šetření (zjištění) </a:t>
            </a:r>
            <a:r>
              <a:rPr lang="cs-CZ" sz="2200" b="1" dirty="0"/>
              <a:t>přijímat účinná opatření</a:t>
            </a:r>
            <a:r>
              <a:rPr lang="cs-CZ" sz="2200" dirty="0"/>
              <a:t> a např. pravidelně </a:t>
            </a:r>
            <a:r>
              <a:rPr lang="cs-CZ" sz="2200" b="1" dirty="0"/>
              <a:t>pracovat se třídou</a:t>
            </a:r>
            <a:r>
              <a:rPr lang="cs-CZ" sz="2200" dirty="0"/>
              <a:t>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6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35FCD-8F7C-F2F1-617D-C9FB31F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886397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Doporučení pro školy</a:t>
            </a:r>
            <a:b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</a:br>
            <a:r>
              <a:rPr lang="cs-CZ" sz="2800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dle Hodnocení rizikového chování žáků základních a středních škol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613ED6-B5C7-89EA-70F5-004F5B9ED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b="1" dirty="0"/>
              <a:t>Lidé</a:t>
            </a:r>
            <a:r>
              <a:rPr lang="cs-CZ" b="1" dirty="0"/>
              <a:t> </a:t>
            </a:r>
          </a:p>
          <a:p>
            <a:pPr lvl="1" algn="just"/>
            <a:r>
              <a:rPr lang="cs-CZ" sz="1900" dirty="0"/>
              <a:t>Podmínkou úspěšné realizace prevence rizikového chování je její jasná a aktivní podpora vedením školy. </a:t>
            </a:r>
          </a:p>
          <a:p>
            <a:pPr lvl="1" algn="just"/>
            <a:r>
              <a:rPr lang="cs-CZ" sz="1900" dirty="0"/>
              <a:t>Ředitel je lídrem i v této oblasti, jasně dává najevo, že rizikové chování na této škole je neakceptovatelné. </a:t>
            </a:r>
          </a:p>
          <a:p>
            <a:pPr lvl="1" algn="just"/>
            <a:r>
              <a:rPr lang="cs-CZ" sz="1900" dirty="0"/>
              <a:t>Pro vzdělávání pedagogů, jejichž profesionalita je jednou ze zásadních podmínek úspěšné prevence rizikového chování, vytvořte co nejlepší podmínky, vymezte dostatečný čas a prostředky. </a:t>
            </a:r>
          </a:p>
          <a:p>
            <a:pPr algn="just"/>
            <a:r>
              <a:rPr lang="cs-CZ" sz="2200" b="1" dirty="0"/>
              <a:t>Strategie</a:t>
            </a:r>
            <a:r>
              <a:rPr lang="cs-CZ" dirty="0"/>
              <a:t> </a:t>
            </a:r>
          </a:p>
          <a:p>
            <a:pPr lvl="1" algn="just"/>
            <a:r>
              <a:rPr lang="cs-CZ" sz="1900" dirty="0"/>
              <a:t>Do strategických dokumentů školy zahrňte prevenci rizikového chování jako jeden z významných strategických cílů. </a:t>
            </a:r>
          </a:p>
          <a:p>
            <a:pPr lvl="1" algn="just"/>
            <a:r>
              <a:rPr lang="cs-CZ" sz="1900" dirty="0"/>
              <a:t>Do minimálního preventivního programu zahrňte konkrétně formulované postupy prevence a řešení rizikového chování. Program i školní řád aktualizujte dle vnějších okolností a potřeb školy. </a:t>
            </a:r>
          </a:p>
          <a:p>
            <a:pPr algn="just"/>
            <a:r>
              <a:rPr lang="cs-CZ" sz="2200" b="1" dirty="0"/>
              <a:t>Systém</a:t>
            </a:r>
            <a:r>
              <a:rPr lang="cs-CZ" dirty="0"/>
              <a:t> </a:t>
            </a:r>
          </a:p>
          <a:p>
            <a:pPr lvl="1" algn="just"/>
            <a:r>
              <a:rPr lang="cs-CZ" sz="1900" dirty="0"/>
              <a:t>Vyberte si jeden z komplexních systémů/rámců prevence rizikového chování (např. PBIS, </a:t>
            </a:r>
            <a:r>
              <a:rPr lang="cs-CZ" sz="1900" dirty="0" err="1"/>
              <a:t>KiVa</a:t>
            </a:r>
            <a:r>
              <a:rPr lang="cs-CZ" sz="1900" dirty="0"/>
              <a:t> nebo školní program proti šikanování – Michal Kolář) podle vašich podmínek. </a:t>
            </a:r>
          </a:p>
          <a:p>
            <a:pPr lvl="1" algn="just"/>
            <a:r>
              <a:rPr lang="cs-CZ" sz="1900" dirty="0"/>
              <a:t>Kvalitní implementaci zvoleného systému se věnujte v dlouhodobé perspektivě, neboť zlepšení klimatu školy mezi učiteli i žáky se může projevit až po delším čase.</a:t>
            </a:r>
          </a:p>
        </p:txBody>
      </p:sp>
    </p:spTree>
    <p:extLst>
      <p:ext uri="{BB962C8B-B14F-4D97-AF65-F5344CB8AC3E}">
        <p14:creationId xmlns:p14="http://schemas.microsoft.com/office/powerpoint/2010/main" val="23646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1D2AF-89CA-181C-916A-00A8DE74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886397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Doporučení pro školy</a:t>
            </a:r>
            <a:b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</a:br>
            <a:r>
              <a:rPr lang="cs-CZ" sz="2800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dle Hodnocení rizikového chování žáků základních a středních škol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50BA5-6C1A-362B-EEA3-4EC01093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765738"/>
            <a:ext cx="10791825" cy="4184212"/>
          </a:xfrm>
        </p:spPr>
        <p:txBody>
          <a:bodyPr/>
          <a:lstStyle/>
          <a:p>
            <a:r>
              <a:rPr lang="cs-CZ" b="1" dirty="0"/>
              <a:t>Tým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Do realizace aktivit v oblasti prevence rizikového chování včetně šikany zapojte všechny pedagogy. Podpořte zejména třídní učitele. Využijte kompetencí preventisty a systematicky plánujte a realizujte profesní rozvoj všech podle jejich role v systému prevence rizikového chování ve škole. </a:t>
            </a:r>
          </a:p>
          <a:p>
            <a:pPr algn="just"/>
            <a:r>
              <a:rPr lang="cs-CZ" b="1" dirty="0"/>
              <a:t>Žáci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Do systému prevence rizikového chování zapojte všechny žáky a jejich zákonné zástupce. 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Nečekejte. </a:t>
            </a:r>
          </a:p>
          <a:p>
            <a:pPr lvl="1" algn="just"/>
            <a:r>
              <a:rPr lang="cs-CZ" dirty="0"/>
              <a:t>Buďte v oblasti prevence rizikového chování proaktivní, nečekejte na projevy rizikového chování. Systematicky se zabývejte rozvojem klíčových kompetencí, zejména těmi, které souvisí se sociální a emoční inteligencí a postoji žáků i pedagogů. </a:t>
            </a:r>
          </a:p>
        </p:txBody>
      </p:sp>
    </p:spTree>
    <p:extLst>
      <p:ext uri="{BB962C8B-B14F-4D97-AF65-F5344CB8AC3E}">
        <p14:creationId xmlns:p14="http://schemas.microsoft.com/office/powerpoint/2010/main" val="14973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1F598-5025-9A87-625A-99AC3DAE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886397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Doporučení pro školy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dle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6A745-A24F-2F93-3DEC-AF9F8567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Společně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Spolupracujte s externími odborníky v prevenci rizikového chování, neboť do problematiky přinesou expertízu, kterou pedagogové nedisponují, a žákům nabídnou i jiný pohled na daný problém. Využívejte také on-line dostupné nástroje prevence. ▪ </a:t>
            </a:r>
          </a:p>
          <a:p>
            <a:pPr algn="just"/>
            <a:r>
              <a:rPr lang="cs-CZ" b="1" dirty="0"/>
              <a:t>Individualizujte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Pečlivě a systematicky sledujte situaci ve škole a analyzujte potenciální i nastalá rizika. Intenzivní pozornost věnujte především ohroženějším skupinám žáků. Pokud chcete ohrožení předcházet nebo ho omezit či odstranit, musíte vědět, odkud a kdy přichází.</a:t>
            </a:r>
          </a:p>
        </p:txBody>
      </p:sp>
    </p:spTree>
    <p:extLst>
      <p:ext uri="{BB962C8B-B14F-4D97-AF65-F5344CB8AC3E}">
        <p14:creationId xmlns:p14="http://schemas.microsoft.com/office/powerpoint/2010/main" val="23859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37C06-6D81-3854-5CD9-DA170E99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1384995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Tematická zpráva ČŠI – Hodnocení rizikového chování žáků základních a středních škol </a:t>
            </a:r>
            <a:b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</a:br>
            <a:r>
              <a:rPr lang="cs-CZ" sz="2800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se zaměřením na oblast kyberšikany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DEEBB-8993-857D-0261-CF96A6A7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2" y="1945605"/>
            <a:ext cx="10837862" cy="4184212"/>
          </a:xfrm>
        </p:spPr>
        <p:txBody>
          <a:bodyPr>
            <a:normAutofit/>
          </a:bodyPr>
          <a:lstStyle/>
          <a:p>
            <a:pPr algn="just"/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Vzdělávání se potýká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 s řadou různých výzev a komplikací, mezi nimiž hrají významnou roli 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různé projevy rizikového či nevhodného chování 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včetně šikany. </a:t>
            </a:r>
          </a:p>
          <a:p>
            <a:pPr algn="just"/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Následky násilného chování ve vzdělávání se mohou projevit 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nižší koncentrací v hodinách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, narůstající 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absencí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, vyhýbáním se dalším školním aktivitám, 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záškoláctvím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zhoršením školních výsledků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 nebo 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předčasným odchodem ze školy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just"/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Tyto skutečnosti 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ovlivňují i další vzdělávání žáků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, a proto mohou mít 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dopad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 i na jejich </a:t>
            </a:r>
            <a:r>
              <a:rPr lang="cs-CZ" sz="2200" b="1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osobní a profesní život</a:t>
            </a:r>
            <a:r>
              <a:rPr lang="cs-CZ" sz="2200" b="0" i="0" dirty="0">
                <a:solidFill>
                  <a:srgbClr val="2D4152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372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DFE4D-E522-90F6-CAF0-53789900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886397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Doporučení pro školy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dle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94F3D-8ED3-51FD-65DC-4B5B395C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Otevřete dveře </a:t>
            </a:r>
          </a:p>
          <a:p>
            <a:pPr lvl="1" algn="just"/>
            <a:r>
              <a:rPr lang="cs-CZ" dirty="0"/>
              <a:t>Zajistěte různé možnosti bezpečného oznámení případů různých projevů rizikového chování. Pokud někdo oznámí problém, řešte ho a dávejte jasně najevo, že rizikové chování je pro vás nepřijatelné. Stanovte jasné hranice. </a:t>
            </a:r>
          </a:p>
          <a:p>
            <a:pPr algn="just"/>
            <a:r>
              <a:rPr lang="cs-CZ" b="1" dirty="0"/>
              <a:t>Neobjevujte objevené </a:t>
            </a:r>
          </a:p>
          <a:p>
            <a:pPr lvl="1" algn="just"/>
            <a:r>
              <a:rPr lang="cs-CZ" dirty="0"/>
              <a:t>Pokud se v kolektivu vyskytují žáci s náročným chováním, kteří mohou významně ovlivnit klima třídy, využijte metodická doporučení z publikace České školní inspekce </a:t>
            </a:r>
            <a:r>
              <a:rPr lang="cs-CZ" b="1" i="1" dirty="0"/>
              <a:t>Přístupy k náročnému chování dětí a žáků a možnosti jeho řešení.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Pro plánování i realizaci aktivit v oblasti prevence lze využít Interaktivní platformu podpory duševního zdraví a prevence rizikového chování (IPREV), která obsahuje velké množství programů a vzdělávacích kurzů ze všech oblastí prevence. Uživatelé mají například přístup k informacím, jak předcházet šikaně a snižovat riziko jejího výskytu, jak řešit nebezpečné situace ve škole, jak čelit vysokému riziku drogové závislosti, ale i to, jak ve škole zlepšit sociální klima.</a:t>
            </a:r>
          </a:p>
        </p:txBody>
      </p:sp>
    </p:spTree>
    <p:extLst>
      <p:ext uri="{BB962C8B-B14F-4D97-AF65-F5344CB8AC3E}">
        <p14:creationId xmlns:p14="http://schemas.microsoft.com/office/powerpoint/2010/main" val="14437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8C59D-0B54-F17D-C3A3-EA610AE7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2" y="409452"/>
            <a:ext cx="10833097" cy="498598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SEPA – Systém evidence preventivních aktivit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6E6A6-1700-44BD-7CD3-64F4E7CA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b="1" dirty="0">
                <a:effectLst/>
                <a:ea typeface="Calibri" panose="020F0502020204030204" pitchFamily="34" charset="0"/>
              </a:rPr>
              <a:t>SEPA</a:t>
            </a:r>
            <a:r>
              <a:rPr lang="cs-CZ" sz="2200" dirty="0">
                <a:effectLst/>
                <a:ea typeface="Calibri" panose="020F0502020204030204" pitchFamily="34" charset="0"/>
              </a:rPr>
              <a:t> poskytuje školám a jejich pracovníkům, kteří se podílejí na realizaci programů prevence rizikového chování, </a:t>
            </a:r>
            <a:r>
              <a:rPr lang="cs-CZ" sz="2200" b="1" dirty="0">
                <a:effectLst/>
                <a:ea typeface="Calibri" panose="020F0502020204030204" pitchFamily="34" charset="0"/>
              </a:rPr>
              <a:t>nástroj k tvorbě uceleného přehledu o primární prevenci na školách</a:t>
            </a:r>
            <a:r>
              <a:rPr lang="cs-CZ" sz="2200" dirty="0">
                <a:effectLst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cs-CZ" sz="2200" dirty="0">
                <a:effectLst/>
                <a:ea typeface="Calibri" panose="020F0502020204030204" pitchFamily="34" charset="0"/>
              </a:rPr>
              <a:t>Zároveň má </a:t>
            </a:r>
            <a:r>
              <a:rPr lang="cs-CZ" sz="2200" b="1" dirty="0">
                <a:effectLst/>
                <a:ea typeface="Calibri" panose="020F0502020204030204" pitchFamily="34" charset="0"/>
              </a:rPr>
              <a:t>SEPA</a:t>
            </a:r>
            <a:r>
              <a:rPr lang="cs-CZ" sz="2200" dirty="0">
                <a:effectLst/>
                <a:ea typeface="Calibri" panose="020F0502020204030204" pitchFamily="34" charset="0"/>
              </a:rPr>
              <a:t> napomoci ke </a:t>
            </a:r>
            <a:r>
              <a:rPr lang="cs-CZ" sz="2200" b="1" dirty="0">
                <a:effectLst/>
                <a:ea typeface="Calibri" panose="020F0502020204030204" pitchFamily="34" charset="0"/>
              </a:rPr>
              <a:t>snazšímu zaznamenávání informací o všech aktivitách v oblasti primární prevence na školách</a:t>
            </a:r>
            <a:r>
              <a:rPr lang="cs-CZ" sz="2200" dirty="0">
                <a:effectLst/>
                <a:ea typeface="Calibri" panose="020F0502020204030204" pitchFamily="34" charset="0"/>
              </a:rPr>
              <a:t>, které se stávají podkladem pro spolupráci s oblastním metodikem prevence. </a:t>
            </a:r>
          </a:p>
          <a:p>
            <a:pPr algn="just"/>
            <a:r>
              <a:rPr lang="cs-CZ" sz="2200" b="1" dirty="0">
                <a:effectLst/>
                <a:ea typeface="Calibri" panose="020F0502020204030204" pitchFamily="34" charset="0"/>
              </a:rPr>
              <a:t>SEPA</a:t>
            </a:r>
            <a:r>
              <a:rPr lang="cs-CZ" sz="2200" dirty="0">
                <a:effectLst/>
                <a:ea typeface="Calibri" panose="020F0502020204030204" pitchFamily="34" charset="0"/>
              </a:rPr>
              <a:t> umožňuje prostřednictvím sběru informací o stavu školské primární prevence v České republice poskytovat souhrnná data pro tvorbu efektivních a žádoucích koncepčních strategií a další podpory v oblasti prevence na místní, krajské i národní úrovni.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D21F9-50A7-0EEE-0C98-D7CBD47E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498598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Stížnosti a jak k nim přistupovat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97BD0-3C64-26CA-C04A-D94596B3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85900"/>
            <a:ext cx="10837862" cy="446405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100" dirty="0">
                <a:sym typeface="Wingdings" panose="05000000000000000000" pitchFamily="2" charset="2"/>
              </a:rPr>
              <a:t>Důsledně </a:t>
            </a:r>
            <a:r>
              <a:rPr lang="cs-CZ" sz="2100" b="1" dirty="0">
                <a:sym typeface="Wingdings" panose="05000000000000000000" pitchFamily="2" charset="2"/>
              </a:rPr>
              <a:t>postupovat dle interní dokumentace </a:t>
            </a:r>
            <a:r>
              <a:rPr lang="cs-CZ" sz="2100" dirty="0">
                <a:sym typeface="Wingdings" panose="05000000000000000000" pitchFamily="2" charset="2"/>
              </a:rPr>
              <a:t>(např. krizový plán školy, minimální preventivní program, školní program pro řešení šikany apod.).</a:t>
            </a:r>
          </a:p>
          <a:p>
            <a:pPr algn="just"/>
            <a:r>
              <a:rPr lang="cs-CZ" sz="2100" dirty="0">
                <a:sym typeface="Wingdings" panose="05000000000000000000" pitchFamily="2" charset="2"/>
              </a:rPr>
              <a:t>Každé jednání si </a:t>
            </a:r>
            <a:r>
              <a:rPr lang="cs-CZ" sz="2100" b="1" dirty="0">
                <a:sym typeface="Wingdings" panose="05000000000000000000" pitchFamily="2" charset="2"/>
              </a:rPr>
              <a:t>dokumentovat</a:t>
            </a:r>
            <a:r>
              <a:rPr lang="cs-CZ" sz="2100" dirty="0">
                <a:sym typeface="Wingdings" panose="05000000000000000000" pitchFamily="2" charset="2"/>
              </a:rPr>
              <a:t>, ideálně provést </a:t>
            </a:r>
            <a:r>
              <a:rPr lang="cs-CZ" sz="2100" b="1" dirty="0">
                <a:sym typeface="Wingdings" panose="05000000000000000000" pitchFamily="2" charset="2"/>
              </a:rPr>
              <a:t>Zápis z jednání </a:t>
            </a:r>
            <a:r>
              <a:rPr lang="cs-CZ" sz="2100" dirty="0">
                <a:sym typeface="Wingdings" panose="05000000000000000000" pitchFamily="2" charset="2"/>
              </a:rPr>
              <a:t>– dohodnout se na závěrech, případně na přijetí opatření.</a:t>
            </a:r>
          </a:p>
          <a:p>
            <a:pPr algn="just"/>
            <a:r>
              <a:rPr lang="cs-CZ" sz="2100" dirty="0"/>
              <a:t>Nejčastější příčinou stížností, které se dostanou na ČŠI, je </a:t>
            </a:r>
            <a:r>
              <a:rPr lang="cs-CZ" sz="2100" b="1" dirty="0"/>
              <a:t>nevhodná komunikace </a:t>
            </a:r>
            <a:r>
              <a:rPr lang="cs-CZ" sz="2100" dirty="0"/>
              <a:t>ze strany škol se stěžovateli (nejčastější stížnosti se týkají právě podezření na šikanu, nebo neřešení šikany).</a:t>
            </a:r>
          </a:p>
          <a:p>
            <a:pPr algn="just"/>
            <a:r>
              <a:rPr lang="cs-CZ" sz="2100" b="1" dirty="0"/>
              <a:t>Posilovat komunikační dovednosti </a:t>
            </a:r>
            <a:r>
              <a:rPr lang="cs-CZ" sz="2100" dirty="0"/>
              <a:t>všech </a:t>
            </a:r>
            <a:r>
              <a:rPr lang="cs-CZ" sz="2100" b="1" dirty="0"/>
              <a:t>pedagogů</a:t>
            </a:r>
            <a:r>
              <a:rPr lang="cs-CZ" sz="2100" dirty="0"/>
              <a:t>, naučit se efektivně a účinně komunikovat jak s žáky, tak se zákonnými zástupci (organizovat DVPP v této oblasti).</a:t>
            </a:r>
          </a:p>
          <a:p>
            <a:pPr algn="just"/>
            <a:r>
              <a:rPr lang="cs-CZ" sz="2100" b="1" dirty="0">
                <a:sym typeface="Wingdings" panose="05000000000000000000" pitchFamily="2" charset="2"/>
              </a:rPr>
              <a:t>Efektivní je aktivní naslouchání.</a:t>
            </a:r>
            <a:endParaRPr lang="cs-CZ" sz="2100" dirty="0"/>
          </a:p>
          <a:p>
            <a:pPr algn="just"/>
            <a:r>
              <a:rPr lang="cs-CZ" sz="2100" dirty="0"/>
              <a:t>Pedagogové často neznají „jazyk dětí“. Zajímat se o dětský svět, snažit se žáky pochopit.</a:t>
            </a:r>
          </a:p>
          <a:p>
            <a:pPr algn="just"/>
            <a:r>
              <a:rPr lang="cs-CZ" sz="2100" dirty="0"/>
              <a:t>V komunikaci hledejme „jádro pudla“! </a:t>
            </a:r>
            <a:r>
              <a:rPr lang="cs-CZ" sz="2100" dirty="0">
                <a:sym typeface="Wingdings" panose="05000000000000000000" pitchFamily="2" charset="2"/>
              </a:rPr>
              <a:t></a:t>
            </a:r>
          </a:p>
          <a:p>
            <a:pPr algn="just"/>
            <a:r>
              <a:rPr lang="cs-CZ" sz="2100" b="1" dirty="0">
                <a:sym typeface="Wingdings" panose="05000000000000000000" pitchFamily="2" charset="2"/>
              </a:rPr>
              <a:t>Vždy nás zachrání laskavý, empatický a </a:t>
            </a:r>
            <a:r>
              <a:rPr lang="cs-CZ" sz="2100" b="1">
                <a:sym typeface="Wingdings" panose="05000000000000000000" pitchFamily="2" charset="2"/>
              </a:rPr>
              <a:t>profesionální přístup.</a:t>
            </a:r>
            <a:endParaRPr lang="cs-CZ" sz="21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2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29214-CB85-5CEA-4E72-504D293C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498598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Zdroj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2A5634-CF71-01A6-D5DC-BDFB0CC03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rizikového chování žáků základních a středních škol - tematická zpráva ČŠI. Česká školní inspekce [online]. ČŠI, ©2023 [cit. 2023-28-09]. Dostupné z: http://www.csicr.cz/</a:t>
            </a:r>
          </a:p>
        </p:txBody>
      </p:sp>
    </p:spTree>
    <p:extLst>
      <p:ext uri="{BB962C8B-B14F-4D97-AF65-F5344CB8AC3E}">
        <p14:creationId xmlns:p14="http://schemas.microsoft.com/office/powerpoint/2010/main" val="7676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065DB-DCE5-1494-224B-43A160437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523416"/>
            <a:ext cx="8199438" cy="664797"/>
          </a:xfrm>
        </p:spPr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917D15-8620-ABE3-80DD-61A31A40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4895319"/>
            <a:ext cx="10833100" cy="221599"/>
          </a:xfrm>
        </p:spPr>
        <p:txBody>
          <a:bodyPr/>
          <a:lstStyle/>
          <a:p>
            <a:r>
              <a:rPr lang="cs-CZ" dirty="0"/>
              <a:t>PhDr. Alena Pilousová, školní inspektorka, ČŠI</a:t>
            </a:r>
          </a:p>
        </p:txBody>
      </p:sp>
    </p:spTree>
    <p:extLst>
      <p:ext uri="{BB962C8B-B14F-4D97-AF65-F5344CB8AC3E}">
        <p14:creationId xmlns:p14="http://schemas.microsoft.com/office/powerpoint/2010/main" val="3549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F46A3-B006-5536-4193-DBF57848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651826"/>
            <a:ext cx="10833097" cy="512448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Šikana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C0FC8-DB16-FE54-76E9-5045D2FC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b="1" dirty="0"/>
              <a:t>Šikana je specifickým typem násilného chování. </a:t>
            </a:r>
          </a:p>
          <a:p>
            <a:pPr algn="just"/>
            <a:r>
              <a:rPr lang="cs-CZ" sz="2200" dirty="0"/>
              <a:t>Bývá definována jako situace, ve které je jedinec opakovaně </a:t>
            </a:r>
            <a:r>
              <a:rPr lang="cs-CZ" sz="2200" b="1" dirty="0"/>
              <a:t>vystaven úmyslnému negativnímu chování jiné osoby </a:t>
            </a:r>
            <a:r>
              <a:rPr lang="cs-CZ" sz="2200" dirty="0"/>
              <a:t>(jiných osob) a je vytvářena </a:t>
            </a:r>
            <a:r>
              <a:rPr lang="cs-CZ" sz="2200" b="1" dirty="0"/>
              <a:t>mocenská nerovnost mezi agresorem a obětí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Šikana je reprezentována čtyřmi charakteristikami: </a:t>
            </a:r>
          </a:p>
          <a:p>
            <a:pPr lvl="1" algn="just"/>
            <a:r>
              <a:rPr lang="cs-CZ" sz="2200" dirty="0"/>
              <a:t>záměrem, </a:t>
            </a:r>
          </a:p>
          <a:p>
            <a:pPr lvl="1" algn="just"/>
            <a:r>
              <a:rPr lang="cs-CZ" sz="2200" dirty="0"/>
              <a:t>opakováním, </a:t>
            </a:r>
          </a:p>
          <a:p>
            <a:pPr lvl="1" algn="just"/>
            <a:r>
              <a:rPr lang="cs-CZ" sz="2200" dirty="0"/>
              <a:t>mocenskou nerovnováhou,</a:t>
            </a:r>
          </a:p>
          <a:p>
            <a:pPr lvl="1" algn="just"/>
            <a:r>
              <a:rPr lang="cs-CZ" sz="2200" dirty="0"/>
              <a:t>negativními dopady. </a:t>
            </a:r>
          </a:p>
          <a:p>
            <a:pPr algn="just"/>
            <a:r>
              <a:rPr lang="cs-CZ" sz="2200" dirty="0"/>
              <a:t>Všechny vyjmenované faktory lze vztáhnout i na kyberšikanu.</a:t>
            </a:r>
          </a:p>
        </p:txBody>
      </p:sp>
    </p:spTree>
    <p:extLst>
      <p:ext uri="{BB962C8B-B14F-4D97-AF65-F5344CB8AC3E}">
        <p14:creationId xmlns:p14="http://schemas.microsoft.com/office/powerpoint/2010/main" val="35126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37C06-6D81-3854-5CD9-DA170E99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997196"/>
          </a:xfrm>
        </p:spPr>
        <p:txBody>
          <a:bodyPr/>
          <a:lstStyle/>
          <a:p>
            <a:pPr algn="just"/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Tematická zpráva ČŠI –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DEEBB-8993-857D-0261-CF96A6A7C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V posledních třech letech byla alespoň jednou </a:t>
            </a:r>
            <a:r>
              <a:rPr lang="cs-CZ" sz="2400" b="1" dirty="0"/>
              <a:t>mezi žáky řešena šikana</a:t>
            </a:r>
          </a:p>
          <a:p>
            <a:pPr lvl="1" algn="just"/>
            <a:r>
              <a:rPr lang="cs-CZ" sz="2200" dirty="0"/>
              <a:t> </a:t>
            </a:r>
            <a:r>
              <a:rPr lang="cs-CZ" sz="2200" b="1" dirty="0"/>
              <a:t>v 57 % základních a 63 % středních škol</a:t>
            </a:r>
            <a:r>
              <a:rPr lang="cs-CZ" sz="2200" dirty="0"/>
              <a:t>. </a:t>
            </a:r>
          </a:p>
          <a:p>
            <a:pPr algn="just"/>
            <a:r>
              <a:rPr lang="cs-CZ" sz="2400" dirty="0"/>
              <a:t>Za vyšším podílem škol je:</a:t>
            </a:r>
          </a:p>
          <a:p>
            <a:pPr lvl="1" algn="just"/>
            <a:r>
              <a:rPr lang="cs-CZ" sz="2200" b="1" dirty="0"/>
              <a:t>nárůst počtu případů šikany</a:t>
            </a:r>
            <a:r>
              <a:rPr lang="cs-CZ" sz="2200" dirty="0"/>
              <a:t>, </a:t>
            </a:r>
          </a:p>
          <a:p>
            <a:pPr lvl="1" algn="just"/>
            <a:r>
              <a:rPr lang="cs-CZ" sz="2200" dirty="0"/>
              <a:t>ale i větší </a:t>
            </a:r>
            <a:r>
              <a:rPr lang="cs-CZ" sz="2200" b="1" dirty="0"/>
              <a:t>schopnost škol agresivní chování identifikovat</a:t>
            </a:r>
            <a:r>
              <a:rPr lang="cs-CZ" sz="2200" dirty="0"/>
              <a:t>, řešit i vykazovat. </a:t>
            </a:r>
          </a:p>
          <a:p>
            <a:pPr algn="just"/>
            <a:r>
              <a:rPr lang="cs-CZ" sz="2400" dirty="0"/>
              <a:t>K nejčastějším formám šikany mezi žáky se řadí:</a:t>
            </a:r>
          </a:p>
          <a:p>
            <a:pPr lvl="1" algn="just"/>
            <a:r>
              <a:rPr lang="cs-CZ" sz="2200" b="1" dirty="0"/>
              <a:t>verbální šikana a kyberšikana </a:t>
            </a:r>
            <a:r>
              <a:rPr lang="cs-CZ" sz="2200" dirty="0"/>
              <a:t>(častěji na SŠ než na ZŠ). </a:t>
            </a:r>
          </a:p>
          <a:p>
            <a:pPr lvl="1" algn="just"/>
            <a:r>
              <a:rPr lang="cs-CZ" sz="2200" dirty="0"/>
              <a:t>v menší míře bylo na školách v rámci šikany řešeno </a:t>
            </a:r>
            <a:r>
              <a:rPr lang="cs-CZ" sz="2200" b="1" dirty="0"/>
              <a:t>ničení nebo krádež cizího majetku</a:t>
            </a:r>
            <a:r>
              <a:rPr lang="cs-CZ" sz="2200" dirty="0"/>
              <a:t>, </a:t>
            </a:r>
            <a:r>
              <a:rPr lang="cs-CZ" sz="2200" b="1" dirty="0"/>
              <a:t>fyzické napadení </a:t>
            </a:r>
            <a:r>
              <a:rPr lang="cs-CZ" sz="2200" dirty="0"/>
              <a:t>nebo </a:t>
            </a:r>
            <a:r>
              <a:rPr lang="cs-CZ" sz="2200" b="1" dirty="0"/>
              <a:t>pasivní agrese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5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627C7-E3F2-00DE-A98C-44E1E9FC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997196"/>
          </a:xfrm>
        </p:spPr>
        <p:txBody>
          <a:bodyPr/>
          <a:lstStyle/>
          <a:p>
            <a:pPr algn="just"/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Tematická zpráva ČŠI –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7C294-DF2D-0BEB-C2D0-2944EA53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2" y="1704183"/>
            <a:ext cx="10837862" cy="44108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700" dirty="0"/>
              <a:t>Řešena byla i </a:t>
            </a:r>
            <a:r>
              <a:rPr lang="cs-CZ" sz="2700" b="1" dirty="0"/>
              <a:t>šikana žáka vůči učiteli</a:t>
            </a:r>
            <a:r>
              <a:rPr lang="cs-CZ" sz="2700" dirty="0"/>
              <a:t>, na ZŠ i SŠ v </a:t>
            </a:r>
            <a:r>
              <a:rPr lang="cs-CZ" sz="2700" b="1" dirty="0"/>
              <a:t>7 % škol</a:t>
            </a:r>
            <a:r>
              <a:rPr lang="cs-CZ" sz="2700" dirty="0"/>
              <a:t>. </a:t>
            </a:r>
          </a:p>
          <a:p>
            <a:pPr algn="just"/>
            <a:r>
              <a:rPr lang="cs-CZ" sz="2700" dirty="0"/>
              <a:t>Žáci nejčastěji napadají učitele </a:t>
            </a:r>
            <a:r>
              <a:rPr lang="cs-CZ" sz="2700" b="1" dirty="0"/>
              <a:t>verbálně</a:t>
            </a:r>
            <a:r>
              <a:rPr lang="cs-CZ" sz="2700" dirty="0"/>
              <a:t>, v </a:t>
            </a:r>
            <a:r>
              <a:rPr lang="cs-CZ" sz="2700" b="1" dirty="0"/>
              <a:t>kyberprostoru</a:t>
            </a:r>
            <a:r>
              <a:rPr lang="cs-CZ" sz="2700" dirty="0"/>
              <a:t> nebo </a:t>
            </a:r>
            <a:r>
              <a:rPr lang="cs-CZ" sz="2700" b="1" dirty="0"/>
              <a:t>volí pasivní prostředky, jako je ignorování.</a:t>
            </a:r>
            <a:r>
              <a:rPr lang="cs-CZ" sz="2700" dirty="0"/>
              <a:t> </a:t>
            </a:r>
          </a:p>
          <a:p>
            <a:pPr lvl="1" algn="just"/>
            <a:r>
              <a:rPr lang="cs-CZ" sz="2700" dirty="0"/>
              <a:t>Ve srovnání s rokem 2015/2016, kdy byla evidována jen v jednotkách případů, došlo k nárůstu, za kterým může být větší pozornost, jež školy problematice věnují.</a:t>
            </a:r>
          </a:p>
          <a:p>
            <a:pPr algn="just"/>
            <a:r>
              <a:rPr lang="cs-CZ" sz="2700" b="1" dirty="0"/>
              <a:t>Šikana na internetu  </a:t>
            </a:r>
            <a:r>
              <a:rPr lang="cs-CZ" sz="2700" dirty="0"/>
              <a:t>se vyskytuje u starších žáků, přesto by jí měla být z důvodu prevence věnována pozornost již od začátku školní docházky. </a:t>
            </a:r>
          </a:p>
          <a:p>
            <a:pPr algn="just"/>
            <a:r>
              <a:rPr lang="cs-CZ" sz="2700" dirty="0"/>
              <a:t>S kyberšikanou se potýkalo v posledních třech letech </a:t>
            </a:r>
            <a:r>
              <a:rPr lang="cs-CZ" sz="2700" b="1" dirty="0"/>
              <a:t>21 % ZŠ </a:t>
            </a:r>
            <a:r>
              <a:rPr lang="cs-CZ" sz="2700" dirty="0"/>
              <a:t>a </a:t>
            </a:r>
            <a:r>
              <a:rPr lang="cs-CZ" sz="2700" b="1" dirty="0"/>
              <a:t>24 % SŠ</a:t>
            </a:r>
            <a:r>
              <a:rPr lang="cs-CZ" sz="2700" dirty="0"/>
              <a:t>. </a:t>
            </a:r>
          </a:p>
          <a:p>
            <a:pPr algn="just"/>
            <a:r>
              <a:rPr lang="cs-CZ" sz="2700" dirty="0"/>
              <a:t>Podoby </a:t>
            </a:r>
            <a:r>
              <a:rPr lang="cs-CZ" sz="2700" b="1" dirty="0"/>
              <a:t>kyberšikany</a:t>
            </a:r>
            <a:r>
              <a:rPr lang="cs-CZ" sz="2700" dirty="0"/>
              <a:t>: </a:t>
            </a:r>
          </a:p>
          <a:p>
            <a:pPr lvl="1" algn="just"/>
            <a:r>
              <a:rPr lang="cs-CZ" sz="2300" dirty="0"/>
              <a:t>ponižování, </a:t>
            </a:r>
          </a:p>
          <a:p>
            <a:pPr lvl="1" algn="just"/>
            <a:r>
              <a:rPr lang="cs-CZ" sz="2300" dirty="0"/>
              <a:t>pomlouvání a zesměšňování pomocí slov, videí, fotografií, provokování,</a:t>
            </a:r>
          </a:p>
          <a:p>
            <a:pPr lvl="1" algn="just"/>
            <a:r>
              <a:rPr lang="cs-CZ" sz="2300" dirty="0"/>
              <a:t>a napadání uživatelů v online komunikaci. </a:t>
            </a:r>
          </a:p>
          <a:p>
            <a:pPr algn="just"/>
            <a:r>
              <a:rPr lang="cs-CZ" sz="2700" dirty="0"/>
              <a:t>Rizikové chování žáků související s digitálními technologiemi: jejich nadměrné používání, přeposílání hoaxů, navazování nebezpečných vztahů a sdílení intimních materiálů.</a:t>
            </a:r>
          </a:p>
        </p:txBody>
      </p:sp>
    </p:spTree>
    <p:extLst>
      <p:ext uri="{BB962C8B-B14F-4D97-AF65-F5344CB8AC3E}">
        <p14:creationId xmlns:p14="http://schemas.microsoft.com/office/powerpoint/2010/main" val="17519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0F279-8DC8-2AC1-911A-1A7B184A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997196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Tematická zpráva ČŠI –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D0A9D-D69C-D6DA-73B4-42C4218C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dirty="0"/>
              <a:t>Důležitým předpokladem pro účinnou prevenci rizikového chování včetně šikany je její </a:t>
            </a:r>
            <a:r>
              <a:rPr lang="cs-CZ" sz="2200" b="1" dirty="0"/>
              <a:t>systematické uchopení</a:t>
            </a:r>
            <a:r>
              <a:rPr lang="cs-CZ" sz="2200" dirty="0"/>
              <a:t>. </a:t>
            </a:r>
          </a:p>
          <a:p>
            <a:pPr algn="just"/>
            <a:r>
              <a:rPr lang="cs-CZ" sz="2200" dirty="0"/>
              <a:t>Pozitivní zjištění: </a:t>
            </a:r>
            <a:r>
              <a:rPr lang="cs-CZ" sz="2200" b="1" dirty="0"/>
              <a:t>prevence kyberšikany je téměř ve všech školách součástí strategických dokumentů.</a:t>
            </a:r>
            <a:endParaRPr lang="cs-CZ" sz="2200" dirty="0"/>
          </a:p>
          <a:p>
            <a:pPr algn="just"/>
            <a:r>
              <a:rPr lang="cs-CZ" sz="2200" dirty="0"/>
              <a:t>Více než polovina středních i základních škol v posledních třech </a:t>
            </a:r>
            <a:r>
              <a:rPr lang="cs-CZ" sz="2200" b="1" dirty="0"/>
              <a:t>letech strategické dokumenty aktualizovala</a:t>
            </a:r>
            <a:r>
              <a:rPr lang="cs-CZ" sz="2200" dirty="0"/>
              <a:t> v reakci na potřeby žáků i aktuální situaci ve společnosti.</a:t>
            </a:r>
          </a:p>
          <a:p>
            <a:pPr algn="just"/>
            <a:r>
              <a:rPr lang="cs-CZ" sz="2200" dirty="0"/>
              <a:t>Došlo ke </a:t>
            </a:r>
            <a:r>
              <a:rPr lang="cs-CZ" sz="2200" b="1" dirty="0"/>
              <a:t>specifikaci konkrétních postupů při řešení šikany </a:t>
            </a:r>
            <a:r>
              <a:rPr lang="cs-CZ" sz="2200" dirty="0"/>
              <a:t>nebo rozvedení problematiky </a:t>
            </a:r>
            <a:r>
              <a:rPr lang="cs-CZ" sz="2200" b="1" dirty="0"/>
              <a:t>kyberšikany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9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8A92D-2D82-C75D-2AA1-46357FA4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997196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Tematická zpráva ČŠI –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94E59-D71D-AD89-002C-8042FACE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765737"/>
            <a:ext cx="10837862" cy="4358837"/>
          </a:xfrm>
        </p:spPr>
        <p:txBody>
          <a:bodyPr>
            <a:noAutofit/>
          </a:bodyPr>
          <a:lstStyle/>
          <a:p>
            <a:r>
              <a:rPr lang="cs-CZ" sz="2200" dirty="0"/>
              <a:t>Téměř ve všech školách je obsazena </a:t>
            </a:r>
            <a:r>
              <a:rPr lang="cs-CZ" sz="2200" b="1" dirty="0"/>
              <a:t>pozice školního metodika prevence</a:t>
            </a:r>
            <a:r>
              <a:rPr lang="cs-CZ" sz="2200" dirty="0"/>
              <a:t>. </a:t>
            </a:r>
          </a:p>
          <a:p>
            <a:pPr algn="just"/>
            <a:r>
              <a:rPr lang="cs-CZ" sz="2200" dirty="0"/>
              <a:t>Mírně znepokojivý je </a:t>
            </a:r>
            <a:r>
              <a:rPr lang="cs-CZ" sz="2200" b="1" dirty="0"/>
              <a:t>nízký podíl školních metodiků prevence na ZŠ </a:t>
            </a:r>
            <a:r>
              <a:rPr lang="cs-CZ" sz="2200" dirty="0"/>
              <a:t>(49 %) </a:t>
            </a:r>
          </a:p>
          <a:p>
            <a:pPr marL="0" indent="0" algn="just">
              <a:buNone/>
            </a:pPr>
            <a:r>
              <a:rPr lang="cs-CZ" sz="2200" dirty="0"/>
              <a:t>   i </a:t>
            </a:r>
            <a:r>
              <a:rPr lang="cs-CZ" sz="2200" b="1" dirty="0"/>
              <a:t>SŠ</a:t>
            </a:r>
            <a:r>
              <a:rPr lang="cs-CZ" sz="2200" dirty="0"/>
              <a:t> (66 %), </a:t>
            </a:r>
            <a:r>
              <a:rPr lang="cs-CZ" sz="2200" b="1" dirty="0"/>
              <a:t>kteří absolvovali kvalifikační studium.</a:t>
            </a:r>
            <a:endParaRPr lang="cs-CZ" sz="2200" dirty="0"/>
          </a:p>
          <a:p>
            <a:pPr algn="just"/>
            <a:r>
              <a:rPr lang="cs-CZ" sz="2200" b="1" dirty="0"/>
              <a:t>Vzdělávání preventistů </a:t>
            </a:r>
            <a:r>
              <a:rPr lang="cs-CZ" sz="2200" dirty="0"/>
              <a:t>v dané problematice </a:t>
            </a:r>
            <a:r>
              <a:rPr lang="cs-CZ" sz="2200" b="1" dirty="0"/>
              <a:t>má potenciál</a:t>
            </a:r>
            <a:r>
              <a:rPr lang="cs-CZ" sz="2200" dirty="0"/>
              <a:t>:</a:t>
            </a:r>
          </a:p>
          <a:p>
            <a:pPr lvl="1" algn="just"/>
            <a:r>
              <a:rPr lang="cs-CZ" sz="2200" b="1" dirty="0"/>
              <a:t>zvyšovat schopnost aplikovat ověřené preventivní postupy </a:t>
            </a:r>
            <a:r>
              <a:rPr lang="cs-CZ" sz="2200" dirty="0"/>
              <a:t>na konkrétní situace ve školách, </a:t>
            </a:r>
          </a:p>
          <a:p>
            <a:pPr lvl="1" algn="just"/>
            <a:r>
              <a:rPr lang="cs-CZ" sz="2200" b="1" dirty="0"/>
              <a:t>analyzovat příčiny rizikového chování,</a:t>
            </a:r>
          </a:p>
          <a:p>
            <a:pPr lvl="1" algn="just"/>
            <a:r>
              <a:rPr lang="cs-CZ" sz="2200" b="1" dirty="0"/>
              <a:t>tvořivě reagovat</a:t>
            </a:r>
            <a:r>
              <a:rPr lang="cs-CZ" sz="2200" dirty="0"/>
              <a:t>, plánovat a vyhodnocovat situace v rámci primární, sekundární prevence,</a:t>
            </a:r>
          </a:p>
          <a:p>
            <a:pPr marL="457200" lvl="1" indent="0" algn="just">
              <a:buNone/>
            </a:pPr>
            <a:r>
              <a:rPr lang="cs-CZ" sz="2200" dirty="0"/>
              <a:t>    i okamžitých intervencí. </a:t>
            </a:r>
          </a:p>
          <a:p>
            <a:pPr lvl="1" algn="just"/>
            <a:r>
              <a:rPr lang="cs-CZ" sz="2200" b="1" dirty="0"/>
              <a:t>schopnost pojmenovat ve větší šíři potřeby školy</a:t>
            </a:r>
            <a:r>
              <a:rPr lang="cs-CZ" sz="2200" dirty="0"/>
              <a:t> právě v oblasti očekávané metodické podpory od odborníků při prevenci rizikového chování ve školách.</a:t>
            </a:r>
          </a:p>
        </p:txBody>
      </p:sp>
    </p:spTree>
    <p:extLst>
      <p:ext uri="{BB962C8B-B14F-4D97-AF65-F5344CB8AC3E}">
        <p14:creationId xmlns:p14="http://schemas.microsoft.com/office/powerpoint/2010/main" val="26674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48DC2-F4D5-2AAA-5F70-68C62BB7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997196"/>
          </a:xfrm>
        </p:spPr>
        <p:txBody>
          <a:bodyPr/>
          <a:lstStyle/>
          <a:p>
            <a:r>
              <a:rPr lang="cs-CZ" b="1" i="0" dirty="0">
                <a:solidFill>
                  <a:srgbClr val="1A74B4"/>
                </a:solidFill>
                <a:effectLst/>
                <a:latin typeface="Source Sans Pro" panose="020B0503030403020204" pitchFamily="34" charset="0"/>
              </a:rPr>
              <a:t>Tematická zpráva ČŠI – Hodnocení rizikového chování žáků základních a středních škol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70199-1675-DED6-13AD-9A12B265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b="1" dirty="0"/>
              <a:t>Více času preventisté potřebují</a:t>
            </a:r>
            <a:r>
              <a:rPr lang="cs-CZ" sz="2200" dirty="0"/>
              <a:t>:</a:t>
            </a:r>
          </a:p>
          <a:p>
            <a:pPr lvl="1" algn="just"/>
            <a:r>
              <a:rPr lang="cs-CZ" sz="2200" b="1" dirty="0"/>
              <a:t>pro přímou práci se žáky </a:t>
            </a:r>
            <a:r>
              <a:rPr lang="cs-CZ" sz="2200" dirty="0"/>
              <a:t>(případně i zákonnými zástupci), ať už individuální, nebo v rámci intervencí ve třídách. </a:t>
            </a:r>
          </a:p>
          <a:p>
            <a:pPr algn="just"/>
            <a:r>
              <a:rPr lang="cs-CZ" sz="2200" dirty="0"/>
              <a:t>Polovina metodiků prevence věnuje aktivitám spojeným s pozicí </a:t>
            </a:r>
            <a:r>
              <a:rPr lang="cs-CZ" sz="2200" b="1" dirty="0"/>
              <a:t>2 až 3 hodiny týdně</a:t>
            </a:r>
            <a:r>
              <a:rPr lang="cs-CZ" sz="2200" dirty="0"/>
              <a:t>, ale přibližně v </a:t>
            </a:r>
            <a:r>
              <a:rPr lang="cs-CZ" sz="2200" b="1" dirty="0"/>
              <a:t>jednom</a:t>
            </a:r>
            <a:r>
              <a:rPr lang="cs-CZ" sz="2200" dirty="0"/>
              <a:t> procentu škol zabere tato pozice metodikovi </a:t>
            </a:r>
            <a:r>
              <a:rPr lang="cs-CZ" sz="2200" b="1" dirty="0"/>
              <a:t>10–20 hodin za týden</a:t>
            </a:r>
            <a:r>
              <a:rPr lang="cs-CZ" sz="2200" dirty="0"/>
              <a:t>. Časová náročnost vykonávání této funkce se liší dle velikosti školy a množství výskytu rizikového chování.</a:t>
            </a:r>
          </a:p>
          <a:p>
            <a:pPr marL="0" indent="0" algn="just">
              <a:buNone/>
            </a:pPr>
            <a:endParaRPr lang="cs-CZ" sz="2200" dirty="0"/>
          </a:p>
          <a:p>
            <a:pPr algn="just"/>
            <a:r>
              <a:rPr lang="cs-CZ" sz="2200" dirty="0"/>
              <a:t>Pozitivní zjištění:</a:t>
            </a:r>
          </a:p>
          <a:p>
            <a:pPr lvl="1" algn="just"/>
            <a:r>
              <a:rPr lang="cs-CZ" sz="2200" dirty="0"/>
              <a:t>téměř ve všech školách je součástí strategických dokumentů i prevence kyberšikany.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9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DB980-D856-A21B-A3C2-315048E9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498598"/>
          </a:xfrm>
        </p:spPr>
        <p:txBody>
          <a:bodyPr/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A74B4"/>
                </a:solidFill>
                <a:effectLst/>
                <a:uLnTx/>
                <a:uFillTx/>
                <a:latin typeface="Source Sans Pro" panose="020B0503030403020204" pitchFamily="34" charset="0"/>
                <a:ea typeface="+mj-ea"/>
                <a:cs typeface="+mj-cs"/>
              </a:rPr>
              <a:t>Školní metodik prevence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8F70A-A4DD-6A2E-B7C0-7E39F653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dirty="0"/>
              <a:t>Metodik prevence působí na škole jako </a:t>
            </a:r>
            <a:r>
              <a:rPr lang="cs-CZ" sz="2200" b="1" dirty="0"/>
              <a:t>poskytovatel poradenských služeb</a:t>
            </a:r>
            <a:r>
              <a:rPr lang="cs-CZ" sz="2200" dirty="0"/>
              <a:t>.</a:t>
            </a:r>
          </a:p>
          <a:p>
            <a:pPr algn="just"/>
            <a:r>
              <a:rPr lang="cs-CZ" sz="2200" dirty="0"/>
              <a:t>Věnuje se především </a:t>
            </a:r>
            <a:r>
              <a:rPr lang="cs-CZ" sz="2200" b="1" dirty="0"/>
              <a:t>oblasti prevence rizikových jevů.</a:t>
            </a:r>
          </a:p>
          <a:p>
            <a:pPr algn="just"/>
            <a:r>
              <a:rPr lang="cs-CZ" sz="2200" dirty="0"/>
              <a:t>Vykonává zejména </a:t>
            </a:r>
            <a:r>
              <a:rPr lang="cs-CZ" sz="2200" b="1" dirty="0"/>
              <a:t>činnosti metodické, koordinační, informační a poradenské </a:t>
            </a:r>
            <a:r>
              <a:rPr lang="cs-CZ" sz="2200" dirty="0"/>
              <a:t>(o těchto činnostech vede písemnou dokumentaci).</a:t>
            </a:r>
          </a:p>
          <a:p>
            <a:pPr algn="just"/>
            <a:r>
              <a:rPr lang="cs-CZ" sz="2200" dirty="0"/>
              <a:t>Věnuje se </a:t>
            </a:r>
            <a:r>
              <a:rPr lang="cs-CZ" sz="2200" b="1" dirty="0"/>
              <a:t>metodické podpoře učitelů </a:t>
            </a:r>
            <a:r>
              <a:rPr lang="cs-CZ" sz="2200" dirty="0"/>
              <a:t>a </a:t>
            </a:r>
            <a:r>
              <a:rPr lang="cs-CZ" sz="2200" b="1" dirty="0"/>
              <a:t>zajišťuje krizovou intervenci</a:t>
            </a:r>
            <a:r>
              <a:rPr lang="cs-CZ" sz="2200" dirty="0"/>
              <a:t>. </a:t>
            </a:r>
          </a:p>
          <a:p>
            <a:pPr algn="just"/>
            <a:r>
              <a:rPr lang="cs-CZ" sz="2200" dirty="0"/>
              <a:t>Školní metodik prevence svou činnost vykonává zpravidla při svém plném úvazku, při plné výši počtu hodin přímé pedagogické činnosti.</a:t>
            </a:r>
          </a:p>
        </p:txBody>
      </p:sp>
    </p:spTree>
    <p:extLst>
      <p:ext uri="{BB962C8B-B14F-4D97-AF65-F5344CB8AC3E}">
        <p14:creationId xmlns:p14="http://schemas.microsoft.com/office/powerpoint/2010/main" val="77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_PPT_2023_ostatni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Metodici prevence_ČŠI_2023" id="{988024D7-95C8-4E71-B9CC-EBDD219E68F5}" vid="{C6028641-98D4-4BB8-BEFA-7574E65359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BA6E148CEAA49B014FBEFD5DE6298" ma:contentTypeVersion="0" ma:contentTypeDescription="Vytvoří nový dokument" ma:contentTypeScope="" ma:versionID="85d2d6376647d2e569d786192bf868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e859ab3f162ac39b5a50c9082783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DE0C1B-D3D6-43AB-AAF7-61AAB75D8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870CF6-4DE1-4402-91EE-407F1440F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A90C3D-1F73-470C-9A58-A83F13790CD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Prezentace_Metodici prevence_ČŠI_2023</Template>
  <TotalTime>1966</TotalTime>
  <Words>2203</Words>
  <Application>Microsoft Office PowerPoint</Application>
  <PresentationFormat>Širokoúhlá obrazovka</PresentationFormat>
  <Paragraphs>142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Segoe UI</vt:lpstr>
      <vt:lpstr>Wingdings</vt:lpstr>
      <vt:lpstr>Arial</vt:lpstr>
      <vt:lpstr>Source Sans Pro</vt:lpstr>
      <vt:lpstr>Segoe UI (Základní text)</vt:lpstr>
      <vt:lpstr>Motiv_PPT_2023_ostatni</vt:lpstr>
      <vt:lpstr>Primární prevence  v podmínkách školy</vt:lpstr>
      <vt:lpstr>Tematická zpráva ČŠI – Hodnocení rizikového chování žáků základních a středních škol  se zaměřením na oblast kyberšikany</vt:lpstr>
      <vt:lpstr>Šikana </vt:lpstr>
      <vt:lpstr>Tematická zpráva ČŠI – Hodnocení rizikového chování žáků základních a středních škol</vt:lpstr>
      <vt:lpstr>Tematická zpráva ČŠI – Hodnocení rizikového chování žáků základních a středních škol</vt:lpstr>
      <vt:lpstr>Tematická zpráva ČŠI – Hodnocení rizikového chování žáků základních a středních škol</vt:lpstr>
      <vt:lpstr>Tematická zpráva ČŠI – Hodnocení rizikového chování žáků základních a středních škol</vt:lpstr>
      <vt:lpstr>Tematická zpráva ČŠI – Hodnocení rizikového chování žáků základních a středních škol</vt:lpstr>
      <vt:lpstr>Školní metodik prevence</vt:lpstr>
      <vt:lpstr>Prezentace aplikace PowerPoint</vt:lpstr>
      <vt:lpstr>Prezentace aplikace PowerPoint</vt:lpstr>
      <vt:lpstr>Jak ve školách předcházet rizikovým jevům</vt:lpstr>
      <vt:lpstr>Jak ve školách předcházet rizikovým jevům</vt:lpstr>
      <vt:lpstr>Jak ve školách předcházet rizikovým jevům</vt:lpstr>
      <vt:lpstr>Jak ve školách předcházet rizikovým jevům</vt:lpstr>
      <vt:lpstr>Jak ve školách předcházet rizikovým jevům</vt:lpstr>
      <vt:lpstr>Doporučení pro školy dle Hodnocení rizikového chování žáků základních a středních škol</vt:lpstr>
      <vt:lpstr>Doporučení pro školy dle Hodnocení rizikového chování žáků základních a středních škol</vt:lpstr>
      <vt:lpstr>Doporučení pro školy dle Hodnocení rizikového chování žáků základních a středních škol</vt:lpstr>
      <vt:lpstr>Doporučení pro školy dle Hodnocení rizikového chování žáků základních a středních škol</vt:lpstr>
      <vt:lpstr>SEPA – Systém evidence preventivních aktivit</vt:lpstr>
      <vt:lpstr>Stížnosti a jak k nim přistupovat</vt:lpstr>
      <vt:lpstr>Zdroj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Primární prevence v podmínkách školy</dc:title>
  <dc:creator>Pilousová Alena</dc:creator>
  <cp:lastModifiedBy>Anna Hybšová</cp:lastModifiedBy>
  <cp:revision>8</cp:revision>
  <dcterms:created xsi:type="dcterms:W3CDTF">2023-09-21T19:06:20Z</dcterms:created>
  <dcterms:modified xsi:type="dcterms:W3CDTF">2023-10-10T09:28:29Z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0x010100D39BA6E148CEAA49B014FBEFD5DE6298</vt:lpwstr>
  </property>
</Properties>
</file>