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2" r:id="rId6"/>
    <p:sldId id="261" r:id="rId7"/>
    <p:sldId id="262" r:id="rId8"/>
    <p:sldId id="263" r:id="rId9"/>
    <p:sldId id="273" r:id="rId10"/>
    <p:sldId id="277" r:id="rId11"/>
    <p:sldId id="278" r:id="rId12"/>
    <p:sldId id="279" r:id="rId13"/>
    <p:sldId id="282" r:id="rId14"/>
    <p:sldId id="264" r:id="rId15"/>
    <p:sldId id="267" r:id="rId16"/>
    <p:sldId id="268" r:id="rId17"/>
    <p:sldId id="269" r:id="rId18"/>
    <p:sldId id="266" r:id="rId19"/>
    <p:sldId id="274" r:id="rId20"/>
    <p:sldId id="275" r:id="rId21"/>
    <p:sldId id="276" r:id="rId22"/>
    <p:sldId id="281" r:id="rId23"/>
    <p:sldId id="280" r:id="rId24"/>
    <p:sldId id="283" r:id="rId25"/>
    <p:sldId id="260" r:id="rId26"/>
  </p:sldIdLst>
  <p:sldSz cx="9144000" cy="6858000" type="screen4x3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4799B-EA85-43FD-AF8E-83FA5AE5846C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15119-A404-448E-995B-20B1143E3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52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5B72EE-33A6-4EE3-B645-9E00E7CCA1CF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60EFAC-277D-4F42-99A8-6C470AA0C6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t24.ceskatelevize.cz/regiony/3468414-nikotinove-sacky-mohou-ublizit-vetsina-starsich-deti-s-nimi-ma-podle-polici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iktologie.cz/" TargetMode="External"/><Relationship Id="rId2" Type="http://schemas.openxmlformats.org/officeDocument/2006/relationships/hyperlink" Target="https://www.prevcentrum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nmotol.cz/kliniky-a-oddeleni/cast-pro-dospele/pneumologicka-klinika-uk-2lf-a-fn-motol/specializovane-ambulance/centrum-lecby-zavislosti-na-tabaku/" TargetMode="External"/><Relationship Id="rId4" Type="http://schemas.openxmlformats.org/officeDocument/2006/relationships/hyperlink" Target="https://www.slzt.cz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rpotravina.cz/" TargetMode="External"/><Relationship Id="rId2" Type="http://schemas.openxmlformats.org/officeDocument/2006/relationships/hyperlink" Target="https://www.nordiction.cz/nikotinova-encyklopedie/revoluce-nikotinovych-sack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italia.cz/clanky/nikotinove-sacky-zvykaji-deti-na-zakladni-skole/" TargetMode="External"/><Relationship Id="rId5" Type="http://schemas.openxmlformats.org/officeDocument/2006/relationships/hyperlink" Target="https://chciodvykat.cz/clanky/nikotinove-sacky-pomocnik-pri-odvykani/" TargetMode="External"/><Relationship Id="rId4" Type="http://schemas.openxmlformats.org/officeDocument/2006/relationships/hyperlink" Target="https://www.nordiction.cz/nikotinova-encyklopedie/obsazene-latk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6020" y="548680"/>
            <a:ext cx="7772400" cy="1829761"/>
          </a:xfrm>
        </p:spPr>
        <p:txBody>
          <a:bodyPr/>
          <a:lstStyle/>
          <a:p>
            <a:r>
              <a:rPr lang="cs-CZ" dirty="0"/>
              <a:t>Nikotinové sáčky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1624" y="2852936"/>
            <a:ext cx="7772400" cy="1199704"/>
          </a:xfrm>
        </p:spPr>
        <p:txBody>
          <a:bodyPr/>
          <a:lstStyle/>
          <a:p>
            <a:r>
              <a:rPr lang="cs-CZ" dirty="0"/>
              <a:t>Co s tím?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331901"/>
            <a:ext cx="2241774" cy="22417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naprosto diskrétní užívání</a:t>
            </a:r>
          </a:p>
          <a:p>
            <a:r>
              <a:rPr lang="cs-CZ" dirty="0"/>
              <a:t>není nutné </a:t>
            </a:r>
            <a:r>
              <a:rPr lang="cs-CZ" dirty="0" err="1"/>
              <a:t>odplivávat</a:t>
            </a:r>
            <a:endParaRPr lang="cs-CZ" dirty="0"/>
          </a:p>
          <a:p>
            <a:r>
              <a:rPr lang="cs-CZ" dirty="0"/>
              <a:t>široké spektrum příchutí</a:t>
            </a:r>
          </a:p>
          <a:p>
            <a:r>
              <a:rPr lang="cs-CZ" dirty="0"/>
              <a:t>nežlutí zuby</a:t>
            </a:r>
          </a:p>
          <a:p>
            <a:r>
              <a:rPr lang="cs-CZ" dirty="0"/>
              <a:t>žádný zápach z úst</a:t>
            </a:r>
          </a:p>
          <a:p>
            <a:r>
              <a:rPr lang="cs-CZ" dirty="0"/>
              <a:t>neobsahuje tabák - nehrozí zdravotní rizika spojená s užíváním tabákových výrobků</a:t>
            </a:r>
          </a:p>
          <a:p>
            <a:r>
              <a:rPr lang="cs-CZ" dirty="0"/>
              <a:t>různé variace nikotinu</a:t>
            </a:r>
          </a:p>
          <a:p>
            <a:r>
              <a:rPr lang="cs-CZ" dirty="0"/>
              <a:t>není potřeba žvýkat pro uvolnění aroma</a:t>
            </a:r>
          </a:p>
          <a:p>
            <a:r>
              <a:rPr lang="cs-CZ" dirty="0"/>
              <a:t>vyrábí se rovněž v ČR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nikotinových sáčků/tabák</a:t>
            </a:r>
          </a:p>
        </p:txBody>
      </p:sp>
    </p:spTree>
    <p:extLst>
      <p:ext uri="{BB962C8B-B14F-4D97-AF65-F5344CB8AC3E}">
        <p14:creationId xmlns:p14="http://schemas.microsoft.com/office/powerpoint/2010/main" val="235875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relativně mladý produkt, ke kterému chybí dostatek objektivních studií</a:t>
            </a:r>
          </a:p>
          <a:p>
            <a:r>
              <a:rPr lang="cs-CZ" dirty="0"/>
              <a:t>nejde o čistě přírodní složení</a:t>
            </a:r>
          </a:p>
          <a:p>
            <a:r>
              <a:rPr lang="cs-CZ" dirty="0"/>
              <a:t>pouze dvě velikosti sáčků</a:t>
            </a:r>
          </a:p>
          <a:p>
            <a:r>
              <a:rPr lang="cs-CZ" dirty="0"/>
              <a:t>nevyrábí se v jiných podobách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Nevýhody nikotinových sáčků/tabák</a:t>
            </a:r>
          </a:p>
        </p:txBody>
      </p:sp>
    </p:spTree>
    <p:extLst>
      <p:ext uri="{BB962C8B-B14F-4D97-AF65-F5344CB8AC3E}">
        <p14:creationId xmlns:p14="http://schemas.microsoft.com/office/powerpoint/2010/main" val="2155033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V současné době neexistují studie, které by indikovaly nikotinové sáčky jako bezpečný nebo účinný způsob, jak přestat s kouřením.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Americký úřad pro kontrolu potravin a léčiv (FDA) </a:t>
            </a:r>
            <a:r>
              <a:rPr lang="cs-CZ" b="1" dirty="0"/>
              <a:t>neschvaluje tyto výrobky jako vhodnou léčbu při odvykání od tabáku</a:t>
            </a:r>
            <a:r>
              <a:rPr lang="cs-CZ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Náhrada při léčbě jako pomoc s odvykáním od klasických cigaret</a:t>
            </a:r>
          </a:p>
        </p:txBody>
      </p:sp>
    </p:spTree>
    <p:extLst>
      <p:ext uri="{BB962C8B-B14F-4D97-AF65-F5344CB8AC3E}">
        <p14:creationId xmlns:p14="http://schemas.microsoft.com/office/powerpoint/2010/main" val="3279721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Prosím nespat</a:t>
            </a:r>
          </a:p>
        </p:txBody>
      </p:sp>
      <p:pic>
        <p:nvPicPr>
          <p:cNvPr id="4" name="Picture 2" descr="E:\Archiv\Obrázky\Směska\180252_106563569488207_1052283678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285860"/>
            <a:ext cx="5072098" cy="4984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POZOR nikotinové sáčky jsou na trhu představovány jako </a:t>
            </a:r>
            <a:r>
              <a:rPr lang="cs-CZ" dirty="0">
                <a:solidFill>
                  <a:srgbClr val="FF0000"/>
                </a:solidFill>
              </a:rPr>
              <a:t>bezpečný způsob jak </a:t>
            </a:r>
            <a:r>
              <a:rPr lang="cs-CZ" b="1" dirty="0">
                <a:solidFill>
                  <a:srgbClr val="FF0000"/>
                </a:solidFill>
              </a:rPr>
              <a:t>konzumovat nikotin bez negativních dopadů </a:t>
            </a:r>
            <a:r>
              <a:rPr lang="cs-CZ" dirty="0">
                <a:solidFill>
                  <a:srgbClr val="FF0000"/>
                </a:solidFill>
              </a:rPr>
              <a:t>na zdraví.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vliv dlouhodobého užívání nikotinových sáčků na zdraví není dosud znám, ale jsou známé jejich rozmanité vedlejší účinky:</a:t>
            </a:r>
          </a:p>
          <a:p>
            <a:pPr lvl="1" algn="just"/>
            <a:r>
              <a:rPr lang="cs-CZ" dirty="0">
                <a:solidFill>
                  <a:srgbClr val="FF0000"/>
                </a:solidFill>
              </a:rPr>
              <a:t>podráždění dásní, bolest v ústech, škytavku, nevolnost a </a:t>
            </a:r>
            <a:r>
              <a:rPr lang="cs-CZ" b="1" dirty="0">
                <a:solidFill>
                  <a:srgbClr val="FF0000"/>
                </a:solidFill>
              </a:rPr>
              <a:t>hlavně závislost na nikotinu</a:t>
            </a:r>
            <a:r>
              <a:rPr lang="cs-CZ" dirty="0">
                <a:solidFill>
                  <a:srgbClr val="FF0000"/>
                </a:solidFill>
              </a:rPr>
              <a:t>, která zvyšuje riziko </a:t>
            </a:r>
            <a:r>
              <a:rPr lang="cs-CZ" dirty="0" err="1">
                <a:solidFill>
                  <a:srgbClr val="FF0000"/>
                </a:solidFill>
              </a:rPr>
              <a:t>relapsu</a:t>
            </a:r>
            <a:r>
              <a:rPr lang="cs-CZ" dirty="0">
                <a:solidFill>
                  <a:srgbClr val="FF0000"/>
                </a:solidFill>
              </a:rPr>
              <a:t> u jiných tabákových výrobků.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Skryté nebezpečí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Nikotin působí na lidský organismus jako jed.</a:t>
            </a:r>
          </a:p>
          <a:p>
            <a:pPr algn="just"/>
            <a:r>
              <a:rPr lang="cs-CZ" dirty="0"/>
              <a:t>U dětí se jeho účinky projevují jinak než u dospělých.</a:t>
            </a:r>
          </a:p>
          <a:p>
            <a:pPr algn="just"/>
            <a:r>
              <a:rPr lang="cs-CZ" dirty="0"/>
              <a:t>Může například </a:t>
            </a:r>
            <a:r>
              <a:rPr lang="cs-CZ" b="1" dirty="0">
                <a:solidFill>
                  <a:srgbClr val="FF0000"/>
                </a:solidFill>
              </a:rPr>
              <a:t>poškodit vývoj mozku</a:t>
            </a:r>
            <a:r>
              <a:rPr lang="cs-CZ" dirty="0"/>
              <a:t>, protože je zčásti neurotoxický.</a:t>
            </a:r>
          </a:p>
          <a:p>
            <a:pPr algn="just"/>
            <a:r>
              <a:rPr lang="cs-CZ" dirty="0"/>
              <a:t>Rychleji se u nich také rozvíjí </a:t>
            </a:r>
            <a:r>
              <a:rPr lang="cs-CZ" b="1" dirty="0">
                <a:solidFill>
                  <a:srgbClr val="FF0000"/>
                </a:solidFill>
              </a:rPr>
              <a:t>fyzická závislost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S vyššími koncentracemi stoupá riziko otravy, která může vést k </a:t>
            </a:r>
            <a:r>
              <a:rPr lang="cs-CZ" b="1" dirty="0">
                <a:solidFill>
                  <a:srgbClr val="FF0000"/>
                </a:solidFill>
              </a:rPr>
              <a:t>bezvědomí nebo smrti</a:t>
            </a:r>
            <a:r>
              <a:rPr lang="cs-CZ" dirty="0"/>
              <a:t>.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Skryté nebezpečí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Předávkování může nastat tehdy, pokud dítě žvýká </a:t>
            </a:r>
            <a:r>
              <a:rPr lang="cs-CZ" dirty="0">
                <a:solidFill>
                  <a:srgbClr val="FF0000"/>
                </a:solidFill>
              </a:rPr>
              <a:t>více sáčků najednou nebo sáčky </a:t>
            </a:r>
            <a:r>
              <a:rPr lang="cs-CZ" b="1" dirty="0">
                <a:solidFill>
                  <a:srgbClr val="FF0000"/>
                </a:solidFill>
              </a:rPr>
              <a:t>omylem spolkne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Smrtelná dávka nikotinu se udává </a:t>
            </a:r>
            <a:r>
              <a:rPr lang="cs-CZ" b="1" dirty="0"/>
              <a:t>30 až 60 mg</a:t>
            </a:r>
            <a:r>
              <a:rPr lang="cs-CZ" dirty="0"/>
              <a:t>. Pokud se tedy v ČR prodávají sáčky, jež obsahují až 50 mg nikotinu, stačí k fatálním následkům teoreticky i </a:t>
            </a:r>
            <a:r>
              <a:rPr lang="cs-CZ" b="1" dirty="0"/>
              <a:t>jeden kus</a:t>
            </a:r>
            <a:r>
              <a:rPr lang="cs-CZ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Předávkování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bušení srdce</a:t>
            </a:r>
          </a:p>
          <a:p>
            <a:pPr algn="just"/>
            <a:r>
              <a:rPr lang="cs-CZ" dirty="0"/>
              <a:t>úzkost</a:t>
            </a:r>
          </a:p>
          <a:p>
            <a:pPr algn="just"/>
            <a:r>
              <a:rPr lang="cs-CZ" dirty="0"/>
              <a:t>bolesti hlavy</a:t>
            </a:r>
          </a:p>
          <a:p>
            <a:pPr algn="just"/>
            <a:r>
              <a:rPr lang="cs-CZ" dirty="0"/>
              <a:t>roztěkanost</a:t>
            </a:r>
          </a:p>
          <a:p>
            <a:pPr algn="just"/>
            <a:r>
              <a:rPr lang="cs-CZ" dirty="0"/>
              <a:t>nevolnost od žaludku</a:t>
            </a:r>
          </a:p>
          <a:p>
            <a:pPr algn="just"/>
            <a:r>
              <a:rPr lang="cs-CZ" dirty="0"/>
              <a:t>zvracení</a:t>
            </a:r>
          </a:p>
          <a:p>
            <a:pPr algn="just"/>
            <a:r>
              <a:rPr lang="cs-CZ" dirty="0"/>
              <a:t>průjem</a:t>
            </a:r>
          </a:p>
          <a:p>
            <a:pPr algn="just"/>
            <a:r>
              <a:rPr lang="cs-CZ" dirty="0"/>
              <a:t>zvýšené slinění v ústech</a:t>
            </a:r>
          </a:p>
          <a:p>
            <a:pPr algn="just"/>
            <a:r>
              <a:rPr lang="cs-CZ" dirty="0"/>
              <a:t>při velmi vysokých dávkách dochází k výrazném útlumu až poruchám vědomí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(Zdroj: Adam Kulhánek, Klinika adiktologie 1. LF UK)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Předávkování - příznaky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127" y="1359128"/>
            <a:ext cx="4318409" cy="24299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Nikotinové sáčky jsou výrobkem </a:t>
            </a:r>
            <a:r>
              <a:rPr lang="cs-CZ" b="1" dirty="0" err="1"/>
              <a:t>NEobsahující</a:t>
            </a:r>
            <a:r>
              <a:rPr lang="cs-CZ" b="1" dirty="0"/>
              <a:t> tabák</a:t>
            </a:r>
            <a:r>
              <a:rPr lang="cs-CZ" dirty="0"/>
              <a:t>. Přesto jde o produkt, který </a:t>
            </a:r>
            <a:r>
              <a:rPr lang="cs-CZ" b="1" dirty="0">
                <a:solidFill>
                  <a:srgbClr val="FF0000"/>
                </a:solidFill>
              </a:rPr>
              <a:t>není</a:t>
            </a:r>
            <a:r>
              <a:rPr lang="cs-CZ" b="1" dirty="0"/>
              <a:t> určen osobám mladším 18 let</a:t>
            </a:r>
            <a:r>
              <a:rPr lang="cs-CZ" dirty="0"/>
              <a:t>, ale prodej není nijak zákonem regulován.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Tato kategorie produktů oslovuje stejné spotřebitele užívající jiné výrobky, které jsou v současné době regulovány v rámci zákona </a:t>
            </a:r>
            <a:r>
              <a:rPr lang="cs-CZ" b="1" dirty="0"/>
              <a:t>č. 110/1997 </a:t>
            </a:r>
            <a:r>
              <a:rPr lang="cs-CZ" dirty="0"/>
              <a:t>sb., o potravinách a tabákových doplňcích.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Neomezený prodej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Mluvčí resortu zdravotnictví Ondřej Jakob uvedl, že se tím již zabývají. „</a:t>
            </a:r>
            <a:r>
              <a:rPr lang="cs-CZ" b="1" dirty="0"/>
              <a:t>Tato vyhláška je nyní před vstupem do meziresortního řízení, kde ji budeme řešit se všemi příslušnými orgány, včetně národního protidrogového koordinátora.</a:t>
            </a:r>
            <a:r>
              <a:rPr lang="cs-CZ" dirty="0"/>
              <a:t>“</a:t>
            </a:r>
          </a:p>
          <a:p>
            <a:pPr algn="just"/>
            <a:endParaRPr lang="cs-CZ" dirty="0"/>
          </a:p>
          <a:p>
            <a:pPr marL="109728" indent="0" algn="just">
              <a:buNone/>
            </a:pPr>
            <a:r>
              <a:rPr lang="cs-CZ" dirty="0"/>
              <a:t>(Zdroj: ČT 24, publikováno </a:t>
            </a:r>
            <a:r>
              <a:rPr lang="cs-CZ" b="1" dirty="0"/>
              <a:t>9. 4. 2022</a:t>
            </a:r>
            <a:r>
              <a:rPr lang="cs-CZ" dirty="0"/>
              <a:t>, </a:t>
            </a:r>
            <a:r>
              <a:rPr lang="cs-CZ" dirty="0">
                <a:hlinkClick r:id="rId2"/>
              </a:rPr>
              <a:t>https://ct24.ceskatelevize.cz/regiony/3468414-nikotinove-sacky-mohou-ublizit-vetsina-starsich-deti-s-nimi-ma-podle-policie</a:t>
            </a:r>
            <a:r>
              <a:rPr lang="cs-CZ" dirty="0"/>
              <a:t>)</a:t>
            </a:r>
          </a:p>
          <a:p>
            <a:pPr marL="109728" indent="0" algn="just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nikotinových sáčků</a:t>
            </a:r>
          </a:p>
        </p:txBody>
      </p:sp>
    </p:spTree>
    <p:extLst>
      <p:ext uri="{BB962C8B-B14F-4D97-AF65-F5344CB8AC3E}">
        <p14:creationId xmlns:p14="http://schemas.microsoft.com/office/powerpoint/2010/main" val="102438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Historické okénko a současnost</a:t>
            </a:r>
          </a:p>
          <a:p>
            <a:r>
              <a:rPr lang="cs-CZ" dirty="0"/>
              <a:t>Látky obsažené v nikotinových sáčcích</a:t>
            </a:r>
          </a:p>
          <a:p>
            <a:r>
              <a:rPr lang="cs-CZ" dirty="0"/>
              <a:t>Výhody nikotinových sáčků</a:t>
            </a:r>
          </a:p>
          <a:p>
            <a:r>
              <a:rPr lang="cs-CZ" dirty="0"/>
              <a:t>Skryté nebezpečí</a:t>
            </a:r>
          </a:p>
          <a:p>
            <a:r>
              <a:rPr lang="cs-CZ" dirty="0"/>
              <a:t>Předávkování</a:t>
            </a:r>
          </a:p>
          <a:p>
            <a:r>
              <a:rPr lang="cs-CZ" dirty="0"/>
              <a:t>Legislativa a regulace</a:t>
            </a:r>
          </a:p>
          <a:p>
            <a:r>
              <a:rPr lang="cs-CZ" dirty="0"/>
              <a:t>Prevence</a:t>
            </a:r>
          </a:p>
          <a:p>
            <a:r>
              <a:rPr lang="cs-CZ" dirty="0"/>
              <a:t>Diskuse, komentáře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err="1"/>
              <a:t>Adiktolog</a:t>
            </a:r>
            <a:r>
              <a:rPr lang="cs-CZ" sz="2400" dirty="0"/>
              <a:t> Adam Kulhánek rodičům doporučuje, aby s dětmi o nikotinových sáčcích </a:t>
            </a:r>
            <a:r>
              <a:rPr lang="cs-CZ" sz="2400" b="1" dirty="0">
                <a:solidFill>
                  <a:srgbClr val="FF0000"/>
                </a:solidFill>
              </a:rPr>
              <a:t>otevřeně mluvili</a:t>
            </a:r>
            <a:r>
              <a:rPr lang="cs-CZ" sz="2400" dirty="0"/>
              <a:t>. Rodiče by dětem měli popsat, v čem konkrétně jsou nikotinové sáčky rizikové a co by jim mohlo při jejich užívání hrozit.</a:t>
            </a:r>
          </a:p>
          <a:p>
            <a:pPr algn="just"/>
            <a:r>
              <a:rPr lang="cs-CZ" sz="2400" dirty="0"/>
              <a:t>„Rodič by také měl u dítěte </a:t>
            </a:r>
            <a:r>
              <a:rPr lang="cs-CZ" sz="2400" b="1" dirty="0">
                <a:solidFill>
                  <a:srgbClr val="FF0000"/>
                </a:solidFill>
              </a:rPr>
              <a:t>upevňovat pozitivní zdravé chování</a:t>
            </a:r>
            <a:r>
              <a:rPr lang="cs-CZ" sz="2400" dirty="0"/>
              <a:t> – například sport, smysluplné volnočasové aktivity, vztahy s kamarády. Měl by také dítě oceňovat a projevovat mu upřímnou rodičovskou lásku a zájem,“ uvádí odborník na závislosti.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v rodinách</a:t>
            </a:r>
          </a:p>
        </p:txBody>
      </p:sp>
    </p:spTree>
    <p:extLst>
      <p:ext uri="{BB962C8B-B14F-4D97-AF65-F5344CB8AC3E}">
        <p14:creationId xmlns:p14="http://schemas.microsoft.com/office/powerpoint/2010/main" val="653114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400" dirty="0"/>
              <a:t>Školy by se měly situaci snažit </a:t>
            </a:r>
            <a:r>
              <a:rPr lang="cs-CZ" sz="2400" b="1" dirty="0">
                <a:solidFill>
                  <a:srgbClr val="FF0000"/>
                </a:solidFill>
              </a:rPr>
              <a:t>mapovat</a:t>
            </a:r>
            <a:r>
              <a:rPr lang="cs-CZ" sz="2400" dirty="0"/>
              <a:t> a předcházet rizikům prostřednictvím preventistů.</a:t>
            </a:r>
          </a:p>
          <a:p>
            <a:pPr algn="just"/>
            <a:r>
              <a:rPr lang="cs-CZ" sz="2400" dirty="0"/>
              <a:t>Preventisté s žáky </a:t>
            </a:r>
            <a:r>
              <a:rPr lang="cs-CZ" sz="2400" b="1" dirty="0">
                <a:solidFill>
                  <a:srgbClr val="FF0000"/>
                </a:solidFill>
              </a:rPr>
              <a:t>mluví o rizicích návykových látek </a:t>
            </a:r>
            <a:r>
              <a:rPr lang="cs-CZ" sz="2400" dirty="0"/>
              <a:t>a připravují pro ně programy zacílené na předcházení jejich užívání včetně poučení o trestní odpovědnosti. Pokud se objeví nový trend, preventista by se měl snažit zjistit, zda už do školy dorazil a jak moc je rozšířený.</a:t>
            </a:r>
          </a:p>
          <a:p>
            <a:pPr algn="just"/>
            <a:r>
              <a:rPr lang="cs-CZ" sz="2400" dirty="0"/>
              <a:t>Kvůli žvýkacím sáčkům MŠMT připravuje pro školy ve spolupráci s Klinikou adiktologie 1. LF UK a VFN </a:t>
            </a:r>
            <a:r>
              <a:rPr lang="cs-CZ" sz="2400" b="1" dirty="0">
                <a:solidFill>
                  <a:srgbClr val="FF0000"/>
                </a:solidFill>
              </a:rPr>
              <a:t>dodatek metodického pokynu </a:t>
            </a:r>
            <a:r>
              <a:rPr lang="cs-CZ" sz="2400" dirty="0"/>
              <a:t>k tabákovým výrobkům (</a:t>
            </a:r>
            <a:r>
              <a:rPr lang="cs-CZ" sz="2400" dirty="0" err="1"/>
              <a:t>info</a:t>
            </a:r>
            <a:r>
              <a:rPr lang="cs-CZ" sz="2400" dirty="0"/>
              <a:t> ze 7. 3. 2022).</a:t>
            </a:r>
          </a:p>
          <a:p>
            <a:pPr algn="just"/>
            <a:r>
              <a:rPr lang="cs-CZ" sz="2400" dirty="0"/>
              <a:t>Školy mají možnost ošetřit užívání nikotinových sáčků stejně jako u tabákových výrobků, tedy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zakázat je ve školním řádu</a:t>
            </a:r>
            <a:r>
              <a:rPr lang="cs-CZ" sz="2400" dirty="0"/>
              <a:t>, z jehož porušení mohou plynout výchovná opatření.</a:t>
            </a:r>
          </a:p>
          <a:p>
            <a:pPr algn="just"/>
            <a:r>
              <a:rPr lang="cs-CZ" sz="2400" dirty="0"/>
              <a:t>Nejdůležitější ale je, aby s dětmi o škodlivosti nikotinových sáčků ve škole pedagogové hovořili, aby jim vysvětlovali, že i když sáček hezky vypadá a dobře chutná, tak je pro ně jeho užívání nebezpečné a může u nich </a:t>
            </a:r>
            <a:r>
              <a:rPr lang="cs-CZ" sz="2400" b="1" dirty="0">
                <a:solidFill>
                  <a:srgbClr val="FF0000"/>
                </a:solidFill>
              </a:rPr>
              <a:t>vyvolat zdravotní problémy a brzkou závislost</a:t>
            </a:r>
            <a:r>
              <a:rPr lang="cs-CZ" sz="2400" dirty="0"/>
              <a:t>.</a:t>
            </a:r>
          </a:p>
          <a:p>
            <a:pPr algn="just"/>
            <a:r>
              <a:rPr lang="cs-CZ" sz="2400" dirty="0"/>
              <a:t>Školní metodici prevence nebo školní psychologové se u žáků, kteří sáčky užívají, </a:t>
            </a:r>
            <a:r>
              <a:rPr lang="cs-CZ" sz="2400" b="1" dirty="0">
                <a:solidFill>
                  <a:srgbClr val="FF0000"/>
                </a:solidFill>
              </a:rPr>
              <a:t>mohou pokusit o krátkou intervenci</a:t>
            </a:r>
            <a:r>
              <a:rPr lang="cs-CZ" sz="2400" dirty="0"/>
              <a:t>, kdy jim vysvětlí rizika užívání sáčků a doporučí jim v případě vznikající závislosti odbornou pomoc.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ve škole</a:t>
            </a:r>
          </a:p>
        </p:txBody>
      </p:sp>
    </p:spTree>
    <p:extLst>
      <p:ext uri="{BB962C8B-B14F-4D97-AF65-F5344CB8AC3E}">
        <p14:creationId xmlns:p14="http://schemas.microsoft.com/office/powerpoint/2010/main" val="3949658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dirty="0" err="1"/>
              <a:t>Prev</a:t>
            </a:r>
            <a:r>
              <a:rPr lang="cs-CZ" dirty="0"/>
              <a:t>-Centrum, </a:t>
            </a:r>
            <a:r>
              <a:rPr lang="cs-CZ" dirty="0" err="1"/>
              <a:t>z.ú</a:t>
            </a:r>
            <a:r>
              <a:rPr lang="cs-CZ" dirty="0"/>
              <a:t>.</a:t>
            </a:r>
            <a:endParaRPr lang="cs-CZ" dirty="0">
              <a:hlinkClick r:id="rId2"/>
            </a:endParaRPr>
          </a:p>
          <a:p>
            <a:pPr marL="109728" indent="0">
              <a:buNone/>
            </a:pPr>
            <a:r>
              <a:rPr lang="cs-CZ" dirty="0">
                <a:hlinkClick r:id="rId2"/>
              </a:rPr>
              <a:t>https://www.prevcentrum.cz/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Klinika adiktologie 1. LF UK</a:t>
            </a:r>
          </a:p>
          <a:p>
            <a:pPr marL="109728" indent="0">
              <a:buNone/>
            </a:pPr>
            <a:r>
              <a:rPr lang="cs-CZ" dirty="0">
                <a:hlinkClick r:id="rId3"/>
              </a:rPr>
              <a:t>https://www.adiktologie.cz/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Společnost pro léčbu závislosti na tabáku</a:t>
            </a:r>
          </a:p>
          <a:p>
            <a:pPr marL="109728" indent="0">
              <a:buNone/>
            </a:pPr>
            <a:r>
              <a:rPr lang="cs-CZ" dirty="0">
                <a:hlinkClick r:id="rId4"/>
              </a:rPr>
              <a:t>https://www.slzt.cz/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Fakultní nemocnice v Motole - léčba závislosti na tabáku</a:t>
            </a:r>
          </a:p>
          <a:p>
            <a:pPr marL="109728" indent="0">
              <a:buNone/>
            </a:pPr>
            <a:r>
              <a:rPr lang="cs-CZ" dirty="0">
                <a:hlinkClick r:id="rId5"/>
              </a:rPr>
              <a:t>https://www.fnmotol.cz/kliniky-a-oddeleni/cast-pro-dospele/pneumologicka-klinika-uk-2lf-a-fn-motol/specializovane-ambulance/centrum-lecby-zavislosti-na-tabaku/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Instituce, které mohou pomoci</a:t>
            </a:r>
          </a:p>
        </p:txBody>
      </p:sp>
    </p:spTree>
    <p:extLst>
      <p:ext uri="{BB962C8B-B14F-4D97-AF65-F5344CB8AC3E}">
        <p14:creationId xmlns:p14="http://schemas.microsoft.com/office/powerpoint/2010/main" val="55377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Dotazy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Zkušenosti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diskuse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72816"/>
            <a:ext cx="538982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21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Na závěr pár dobrých čínských vtipů</a:t>
            </a:r>
          </a:p>
        </p:txBody>
      </p:sp>
      <p:pic>
        <p:nvPicPr>
          <p:cNvPr id="4" name="Picture 5" descr="ATT21628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57287" y="1567656"/>
            <a:ext cx="6829425" cy="4352925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https://www.nordiction.cz/nikotinova-encyklopedie/revoluce-nikotinovych-sacku/</a:t>
            </a:r>
            <a:endParaRPr lang="cs-CZ" u="sng" dirty="0"/>
          </a:p>
          <a:p>
            <a:r>
              <a:rPr lang="cs-CZ" u="sng" dirty="0">
                <a:hlinkClick r:id="rId3"/>
              </a:rPr>
              <a:t>www.</a:t>
            </a:r>
            <a:r>
              <a:rPr lang="cs-CZ" u="sng" dirty="0" err="1">
                <a:hlinkClick r:id="rId3"/>
              </a:rPr>
              <a:t>ferpotravina.cz</a:t>
            </a:r>
            <a:endParaRPr lang="cs-CZ" u="sng" dirty="0"/>
          </a:p>
          <a:p>
            <a:r>
              <a:rPr lang="cs-CZ" u="sng" dirty="0">
                <a:hlinkClick r:id="rId4"/>
              </a:rPr>
              <a:t>https://www.nordiction.cz/nikotinova-encyklopedie/obsazene-latky/</a:t>
            </a:r>
            <a:endParaRPr lang="cs-CZ" u="sng" dirty="0"/>
          </a:p>
          <a:p>
            <a:r>
              <a:rPr lang="cs-CZ" u="sng" dirty="0">
                <a:hlinkClick r:id="rId5"/>
              </a:rPr>
              <a:t>https://chciodvykat.cz/clanky/nikotinove-sacky-pomocnik-pri-odvykani/</a:t>
            </a:r>
            <a:endParaRPr lang="cs-CZ" u="sng" dirty="0"/>
          </a:p>
          <a:p>
            <a:r>
              <a:rPr lang="cs-CZ" u="sng" dirty="0">
                <a:hlinkClick r:id="rId6"/>
              </a:rPr>
              <a:t>https://www.vitalia.cz/clanky/nikotinove-sacky-zvykaji-deti-na-zakladni-skole/</a:t>
            </a:r>
            <a:endParaRPr lang="cs-CZ" u="sng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800" dirty="0"/>
              <a:t>vychází z klasického švédského tabáku „</a:t>
            </a:r>
            <a:r>
              <a:rPr lang="cs-CZ" sz="1800" dirty="0" err="1"/>
              <a:t>snusu</a:t>
            </a:r>
            <a:r>
              <a:rPr lang="cs-CZ" sz="1800" dirty="0"/>
              <a:t>“ =&gt; směs tabáku, přidaných látek a aromat;</a:t>
            </a:r>
          </a:p>
          <a:p>
            <a:pPr algn="just"/>
            <a:r>
              <a:rPr lang="cs-CZ" sz="1800" dirty="0"/>
              <a:t>sáčky </a:t>
            </a:r>
            <a:r>
              <a:rPr lang="cs-CZ" sz="1800" dirty="0" err="1"/>
              <a:t>snusu</a:t>
            </a:r>
            <a:r>
              <a:rPr lang="cs-CZ" sz="1800" dirty="0"/>
              <a:t> obsahují tabák, jsou hnědé;</a:t>
            </a:r>
          </a:p>
          <a:p>
            <a:pPr algn="just"/>
            <a:r>
              <a:rPr lang="cs-CZ" sz="1800" dirty="0"/>
              <a:t>sáčky barví zuby a uživatel by měl sliny </a:t>
            </a:r>
            <a:r>
              <a:rPr lang="cs-CZ" sz="1800" dirty="0" err="1"/>
              <a:t>odplivávat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/>
              <a:t>kvůli škodlivosti tabáku však výrobci vytvořili velmi podobný formát - nikotinové sáčky, které neobsahují tabák!</a:t>
            </a:r>
          </a:p>
          <a:p>
            <a:pPr algn="just"/>
            <a:r>
              <a:rPr lang="cs-CZ" sz="1800" b="1" dirty="0"/>
              <a:t>Bílý "vypraný" tabák </a:t>
            </a:r>
            <a:r>
              <a:rPr lang="cs-CZ" sz="1800" dirty="0"/>
              <a:t>prorazil na trh v roce 2004 s názvem </a:t>
            </a:r>
            <a:r>
              <a:rPr lang="cs-CZ" sz="1800" dirty="0" err="1"/>
              <a:t>Epok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/>
              <a:t>V roce 2016 už byl </a:t>
            </a:r>
            <a:r>
              <a:rPr lang="cs-CZ" sz="1800" dirty="0" err="1"/>
              <a:t>Epok</a:t>
            </a:r>
            <a:r>
              <a:rPr lang="cs-CZ" sz="1800" dirty="0"/>
              <a:t> mezi 10ti nejprodávanějšími značkami;</a:t>
            </a:r>
          </a:p>
          <a:p>
            <a:pPr algn="just"/>
            <a:r>
              <a:rPr lang="cs-CZ" sz="1800" dirty="0"/>
              <a:t>příchutě byly mimo mentolu i meloun, borůvka, lékořice a limetka.</a:t>
            </a:r>
          </a:p>
          <a:p>
            <a:pPr algn="just"/>
            <a:r>
              <a:rPr lang="cs-CZ" sz="1800" dirty="0"/>
              <a:t>Zhruba v roce 2018 se </a:t>
            </a:r>
            <a:r>
              <a:rPr lang="cs-CZ" sz="1800" dirty="0" err="1"/>
              <a:t>Epok</a:t>
            </a:r>
            <a:r>
              <a:rPr lang="cs-CZ" sz="1800" dirty="0"/>
              <a:t> začal vyrábět </a:t>
            </a:r>
            <a:r>
              <a:rPr lang="cs-CZ" sz="1800" b="1" dirty="0"/>
              <a:t>čistě bez tabáku a pod značkou </a:t>
            </a:r>
            <a:r>
              <a:rPr lang="cs-CZ" sz="1800" b="1" dirty="0" err="1"/>
              <a:t>Lyft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err="1"/>
              <a:t>Lyft</a:t>
            </a:r>
            <a:r>
              <a:rPr lang="cs-CZ" sz="1800" dirty="0"/>
              <a:t> tedy velice pravděpodobně stojí za revolucí v užívání tabákových výrobků a </a:t>
            </a:r>
            <a:r>
              <a:rPr lang="cs-CZ" sz="1800" b="1" dirty="0"/>
              <a:t>vzniku nikotinových sáčků</a:t>
            </a:r>
            <a:r>
              <a:rPr lang="cs-CZ" sz="1800" dirty="0"/>
              <a:t>.</a:t>
            </a: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okénko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průběhu let 2017 až do současnosti přibylo obrovské množství nových produktů a nabídka příchutí a síly nikotinu se rapidně rozšířila. Velmi oblíbené se staly produkty s </a:t>
            </a:r>
            <a:r>
              <a:rPr lang="cs-CZ" b="1" dirty="0"/>
              <a:t>vysokým obsahem nikotinu</a:t>
            </a:r>
            <a:r>
              <a:rPr lang="cs-CZ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2372"/>
            <a:ext cx="3816424" cy="18649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Látky obsažené v nikotinových sáčcích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70469"/>
            <a:ext cx="8229600" cy="3747299"/>
          </a:xfrm>
        </p:spPr>
      </p:pic>
    </p:spTree>
    <p:extLst>
      <p:ext uri="{BB962C8B-B14F-4D97-AF65-F5344CB8AC3E}">
        <p14:creationId xmlns:p14="http://schemas.microsoft.com/office/powerpoint/2010/main" val="97274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celulóza (E460), </a:t>
            </a:r>
            <a:r>
              <a:rPr lang="cs-CZ" dirty="0" err="1"/>
              <a:t>xylitol</a:t>
            </a:r>
            <a:r>
              <a:rPr lang="cs-CZ" dirty="0"/>
              <a:t> (E967), alginát sodný (E401), uhličitan sodný (E500), </a:t>
            </a:r>
            <a:r>
              <a:rPr lang="cs-CZ" dirty="0" err="1"/>
              <a:t>sorban</a:t>
            </a:r>
            <a:r>
              <a:rPr lang="cs-CZ" dirty="0"/>
              <a:t> draselný (E202), </a:t>
            </a:r>
            <a:r>
              <a:rPr lang="cs-CZ" dirty="0" err="1"/>
              <a:t>acesulfam</a:t>
            </a:r>
            <a:r>
              <a:rPr lang="cs-CZ" dirty="0"/>
              <a:t> draselný (E950), uhličitan draselný (E501), hydroxid draselný (E525), mono a </a:t>
            </a:r>
            <a:r>
              <a:rPr lang="cs-CZ" dirty="0" err="1"/>
              <a:t>diglyceridy</a:t>
            </a:r>
            <a:r>
              <a:rPr lang="cs-CZ" dirty="0"/>
              <a:t> mastných kyselin (E471), </a:t>
            </a:r>
            <a:r>
              <a:rPr lang="cs-CZ" dirty="0" err="1"/>
              <a:t>maltitol</a:t>
            </a:r>
            <a:r>
              <a:rPr lang="cs-CZ" dirty="0"/>
              <a:t> (E965), </a:t>
            </a:r>
            <a:r>
              <a:rPr lang="cs-CZ" dirty="0" err="1"/>
              <a:t>xanthan</a:t>
            </a:r>
            <a:r>
              <a:rPr lang="cs-CZ" dirty="0"/>
              <a:t> (E415), </a:t>
            </a:r>
            <a:r>
              <a:rPr lang="cs-CZ" dirty="0" err="1"/>
              <a:t>sorban</a:t>
            </a:r>
            <a:r>
              <a:rPr lang="cs-CZ" dirty="0"/>
              <a:t> draselný (E202), guma </a:t>
            </a:r>
            <a:r>
              <a:rPr lang="cs-CZ" dirty="0" err="1"/>
              <a:t>guar</a:t>
            </a:r>
            <a:r>
              <a:rPr lang="cs-CZ" dirty="0"/>
              <a:t> (E412), </a:t>
            </a:r>
            <a:r>
              <a:rPr lang="cs-CZ" dirty="0" err="1"/>
              <a:t>povidon</a:t>
            </a:r>
            <a:r>
              <a:rPr lang="cs-CZ" dirty="0"/>
              <a:t> (E1201), </a:t>
            </a:r>
            <a:r>
              <a:rPr lang="cs-CZ" dirty="0" err="1"/>
              <a:t>erythritol</a:t>
            </a:r>
            <a:r>
              <a:rPr lang="cs-CZ" dirty="0"/>
              <a:t> (E968);</a:t>
            </a:r>
          </a:p>
          <a:p>
            <a:pPr algn="just"/>
            <a:r>
              <a:rPr lang="cs-CZ" dirty="0"/>
              <a:t>jde o stabilizátory, látky zvýrazňující chuť, zvlhčující látky apod.,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Tyto látky nejsou většinou tělu nebezpečné, jsou však možným alergenem.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Látky obsažené v nikotinových sáčcích – méně škodlivé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 err="1"/>
              <a:t>Propylenglykol</a:t>
            </a:r>
            <a:r>
              <a:rPr lang="cs-CZ" b="1" dirty="0"/>
              <a:t> (E1520)</a:t>
            </a:r>
            <a:r>
              <a:rPr lang="cs-CZ" dirty="0"/>
              <a:t> - skóre škodlivosti 3 (nevhodné pro děti), přirozeně se vyskytuje ve vínu či pivu. Používá se jako stabilizátor, zahušťovadlo, zvlhčující látka, má také konzervační účinky. Použití v masných výrobcích, popcornu, sušenkách apod. </a:t>
            </a:r>
            <a:r>
              <a:rPr lang="cs-CZ" b="1" dirty="0">
                <a:solidFill>
                  <a:srgbClr val="FF0000"/>
                </a:solidFill>
              </a:rPr>
              <a:t>Jsou zaznamenány případy otravy v případech požití dětmi.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Glycerol (E422)</a:t>
            </a:r>
            <a:r>
              <a:rPr lang="cs-CZ" dirty="0"/>
              <a:t> - skóre škodlivosti 1 (živočišný původ), používá se jako náhradní sladidlo pro diabetiky, nezpůsobuje tolik zubního kazu. </a:t>
            </a:r>
            <a:r>
              <a:rPr lang="cs-CZ" b="1" dirty="0">
                <a:solidFill>
                  <a:srgbClr val="FF0000"/>
                </a:solidFill>
              </a:rPr>
              <a:t>Ve větších dávkách může způsobovat nevolnost, zvracení, průjmy, bolesti hlavy nebo žízeň (dehydratace organismu) a pomatenost.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Látky obsažené v nikotinových sáčcích - škodlivé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Nikotinové sáčky dostupné na českém trhu obsahují v jednom sáčku zhruba </a:t>
            </a:r>
            <a:r>
              <a:rPr lang="cs-CZ" b="1" dirty="0"/>
              <a:t>5 až </a:t>
            </a:r>
            <a:r>
              <a:rPr lang="cs-CZ" sz="3200" b="1" u="sng" dirty="0">
                <a:solidFill>
                  <a:srgbClr val="FF0000"/>
                </a:solidFill>
              </a:rPr>
              <a:t>50 mg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nikotinu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Obsah vstřebaného nikotinu z jedné cigarety </a:t>
            </a:r>
            <a:r>
              <a:rPr lang="cs-CZ" b="1" dirty="0"/>
              <a:t>je do 2 mg nikotinu</a:t>
            </a:r>
            <a:r>
              <a:rPr lang="cs-CZ" dirty="0"/>
              <a:t>.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nikotinu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571" y="4293096"/>
            <a:ext cx="4603229" cy="22418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nikotinu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70" y="1061341"/>
            <a:ext cx="7153654" cy="49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0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565</TotalTime>
  <Words>1336</Words>
  <Application>Microsoft Office PowerPoint</Application>
  <PresentationFormat>Předvádění na obrazovce (4:3)</PresentationFormat>
  <Paragraphs>128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Lucida Sans Unicode</vt:lpstr>
      <vt:lpstr>Verdana</vt:lpstr>
      <vt:lpstr>Wingdings 2</vt:lpstr>
      <vt:lpstr>Wingdings 3</vt:lpstr>
      <vt:lpstr>Shluk</vt:lpstr>
      <vt:lpstr>Nikotinové sáčky</vt:lpstr>
      <vt:lpstr>Obsah</vt:lpstr>
      <vt:lpstr>Historické okénko</vt:lpstr>
      <vt:lpstr>Současnost</vt:lpstr>
      <vt:lpstr>Látky obsažené v nikotinových sáčcích</vt:lpstr>
      <vt:lpstr>Látky obsažené v nikotinových sáčcích – méně škodlivé</vt:lpstr>
      <vt:lpstr>Látky obsažené v nikotinových sáčcích - škodlivé</vt:lpstr>
      <vt:lpstr>Obsah nikotinu</vt:lpstr>
      <vt:lpstr>Obsah nikotinu</vt:lpstr>
      <vt:lpstr>Výhody nikotinových sáčků/tabák</vt:lpstr>
      <vt:lpstr>Nevýhody nikotinových sáčků/tabák</vt:lpstr>
      <vt:lpstr>Náhrada při léčbě jako pomoc s odvykáním od klasických cigaret</vt:lpstr>
      <vt:lpstr>Prosím nespat</vt:lpstr>
      <vt:lpstr>Skryté nebezpečí</vt:lpstr>
      <vt:lpstr>Skryté nebezpečí</vt:lpstr>
      <vt:lpstr>Předávkování</vt:lpstr>
      <vt:lpstr>Předávkování - příznaky</vt:lpstr>
      <vt:lpstr>Neomezený prodej</vt:lpstr>
      <vt:lpstr>Regulace nikotinových sáčků</vt:lpstr>
      <vt:lpstr>Prevence v rodinách</vt:lpstr>
      <vt:lpstr>Prevence ve škole</vt:lpstr>
      <vt:lpstr>Instituce, které mohou pomoci</vt:lpstr>
      <vt:lpstr>Děkuji za pozornost</vt:lpstr>
      <vt:lpstr>Na závěr pár dobrých čínských vtipů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Kubik</dc:creator>
  <cp:lastModifiedBy>Anna Hybšová</cp:lastModifiedBy>
  <cp:revision>29</cp:revision>
  <cp:lastPrinted>2022-05-12T05:33:26Z</cp:lastPrinted>
  <dcterms:created xsi:type="dcterms:W3CDTF">2022-05-10T19:11:02Z</dcterms:created>
  <dcterms:modified xsi:type="dcterms:W3CDTF">2023-09-20T04:48:25Z</dcterms:modified>
</cp:coreProperties>
</file>